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86" r:id="rId4"/>
    <p:sldId id="265" r:id="rId5"/>
    <p:sldId id="266" r:id="rId6"/>
    <p:sldId id="267" r:id="rId7"/>
    <p:sldId id="287" r:id="rId8"/>
    <p:sldId id="291" r:id="rId9"/>
    <p:sldId id="292" r:id="rId10"/>
    <p:sldId id="293" r:id="rId11"/>
    <p:sldId id="294" r:id="rId12"/>
    <p:sldId id="290" r:id="rId13"/>
    <p:sldId id="289" r:id="rId14"/>
    <p:sldId id="295" r:id="rId15"/>
    <p:sldId id="296" r:id="rId16"/>
    <p:sldId id="297" r:id="rId17"/>
    <p:sldId id="298" r:id="rId18"/>
    <p:sldId id="288" r:id="rId19"/>
    <p:sldId id="285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69">
          <p15:clr>
            <a:srgbClr val="747775"/>
          </p15:clr>
        </p15:guide>
        <p15:guide id="2" pos="5587">
          <p15:clr>
            <a:srgbClr val="747775"/>
          </p15:clr>
        </p15:guide>
        <p15:guide id="3" pos="3545">
          <p15:clr>
            <a:srgbClr val="747775"/>
          </p15:clr>
        </p15:guide>
        <p15:guide id="4" orient="horz" pos="3136">
          <p15:clr>
            <a:srgbClr val="747775"/>
          </p15:clr>
        </p15:guide>
        <p15:guide id="5" orient="horz" pos="22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06A7F-89FB-4F56-89E0-87C39D427EC9}">
  <a:tblStyle styleId="{6E506A7F-89FB-4F56-89E0-87C39D427E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4" y="116"/>
      </p:cViewPr>
      <p:guideLst>
        <p:guide pos="3969"/>
        <p:guide pos="5587"/>
        <p:guide pos="3545"/>
        <p:guide orient="horz" pos="3136"/>
        <p:guide orient="horz" pos="22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18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98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72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84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689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76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511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21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1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08" name="Google Shape;6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99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088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0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84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_DNA 1">
  <p:cSld name="2_Title Slid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89" r="79"/>
          <a:stretch/>
        </p:blipFill>
        <p:spPr>
          <a:xfrm>
            <a:off x="-1" y="0"/>
            <a:ext cx="12192000" cy="686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644200" y="2540200"/>
            <a:ext cx="110559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- Intermediate 4">
  <p:cSld name="2_Title and Content_1_3_1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20250"/>
            <a:ext cx="12192000" cy="6817500"/>
          </a:xfrm>
          <a:prstGeom prst="rect">
            <a:avLst/>
          </a:prstGeom>
          <a:gradFill>
            <a:gsLst>
              <a:gs pos="0">
                <a:schemeClr val="dk1">
                  <a:alpha val="60110"/>
                </a:schemeClr>
              </a:gs>
              <a:gs pos="50000">
                <a:schemeClr val="dk1">
                  <a:alpha val="60110"/>
                </a:schemeClr>
              </a:gs>
              <a:gs pos="100000">
                <a:srgbClr val="3C4351">
                  <a:alpha val="34901"/>
                  <a:alpha val="601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- Intermediate 5">
  <p:cSld name="2_Title and Content_1_2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20250"/>
            <a:ext cx="12192000" cy="6817500"/>
          </a:xfrm>
          <a:prstGeom prst="rect">
            <a:avLst/>
          </a:prstGeom>
          <a:gradFill>
            <a:gsLst>
              <a:gs pos="0">
                <a:schemeClr val="dk1">
                  <a:alpha val="60110"/>
                </a:schemeClr>
              </a:gs>
              <a:gs pos="50000">
                <a:schemeClr val="dk1">
                  <a:alpha val="60110"/>
                </a:schemeClr>
              </a:gs>
              <a:gs pos="100000">
                <a:srgbClr val="3C4351">
                  <a:alpha val="34901"/>
                  <a:alpha val="601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- Intermediate 6">
  <p:cSld name="2_Title and Content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20250"/>
            <a:ext cx="12192000" cy="6817500"/>
          </a:xfrm>
          <a:prstGeom prst="rect">
            <a:avLst/>
          </a:prstGeom>
          <a:gradFill>
            <a:gsLst>
              <a:gs pos="0">
                <a:srgbClr val="131419">
                  <a:alpha val="0"/>
                  <a:alpha val="60110"/>
                </a:srgbClr>
              </a:gs>
              <a:gs pos="50000">
                <a:srgbClr val="131419">
                  <a:alpha val="0"/>
                  <a:alpha val="60110"/>
                </a:srgbClr>
              </a:gs>
              <a:gs pos="100000">
                <a:srgbClr val="3C4351">
                  <a:alpha val="34901"/>
                  <a:alpha val="601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- Intermediate 7">
  <p:cSld name="2_Title and Content_1_1_2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20250"/>
            <a:ext cx="12192000" cy="6817500"/>
          </a:xfrm>
          <a:prstGeom prst="rect">
            <a:avLst/>
          </a:prstGeom>
          <a:gradFill>
            <a:gsLst>
              <a:gs pos="0">
                <a:srgbClr val="131419">
                  <a:alpha val="0"/>
                  <a:alpha val="60110"/>
                </a:srgbClr>
              </a:gs>
              <a:gs pos="50000">
                <a:srgbClr val="131419">
                  <a:alpha val="0"/>
                  <a:alpha val="60110"/>
                </a:srgbClr>
              </a:gs>
              <a:gs pos="100000">
                <a:srgbClr val="3C4351">
                  <a:alpha val="34901"/>
                  <a:alpha val="601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3 2 1">
  <p:cSld name="2_Title and Content_1_1_2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6">
  <p:cSld name="4_Title and Content_4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03500" y="426500"/>
            <a:ext cx="6088500" cy="63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852350" y="2019300"/>
            <a:ext cx="5628300" cy="7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"/>
          </p:nvPr>
        </p:nvSpPr>
        <p:spPr>
          <a:xfrm>
            <a:off x="852350" y="4286400"/>
            <a:ext cx="5628300" cy="7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pos="7238">
          <p15:clr>
            <a:srgbClr val="E46962"/>
          </p15:clr>
        </p15:guide>
        <p15:guide id="5" orient="horz" pos="1297">
          <p15:clr>
            <a:srgbClr val="E46962"/>
          </p15:clr>
        </p15:guide>
        <p15:guide id="6" orient="horz" pos="14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5 4">
  <p:cSld name="4_Title and Content_3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4 1">
  <p:cSld name="4_Title and Content_2_1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852350" y="2019300"/>
            <a:ext cx="5628300" cy="7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2"/>
          </p:nvPr>
        </p:nvSpPr>
        <p:spPr>
          <a:xfrm>
            <a:off x="852350" y="4286400"/>
            <a:ext cx="5628300" cy="7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2 1 1">
  <p:cSld name="4_Title and Content_1_1_2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39650" y="1891400"/>
            <a:ext cx="11258100" cy="4470900"/>
          </a:xfrm>
          <a:prstGeom prst="roundRect">
            <a:avLst>
              <a:gd name="adj" fmla="val 6326"/>
            </a:avLst>
          </a:prstGeom>
          <a:solidFill>
            <a:schemeClr val="lt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897475" y="2150475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2"/>
          </p:nvPr>
        </p:nvSpPr>
        <p:spPr>
          <a:xfrm>
            <a:off x="6147925" y="2150475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2 2">
  <p:cSld name="4_Title and Content_1_1_1_2_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1271675" y="275223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>
            <a:spLocks noGrp="1"/>
          </p:cNvSpPr>
          <p:nvPr>
            <p:ph type="pic" idx="3"/>
          </p:nvPr>
        </p:nvSpPr>
        <p:spPr>
          <a:xfrm>
            <a:off x="734600" y="274772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9"/>
          <p:cNvSpPr>
            <a:spLocks noGrp="1"/>
          </p:cNvSpPr>
          <p:nvPr>
            <p:ph type="pic" idx="4"/>
          </p:nvPr>
        </p:nvSpPr>
        <p:spPr>
          <a:xfrm>
            <a:off x="734600" y="427002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9"/>
          <p:cNvSpPr>
            <a:spLocks noGrp="1"/>
          </p:cNvSpPr>
          <p:nvPr>
            <p:ph type="pic" idx="5"/>
          </p:nvPr>
        </p:nvSpPr>
        <p:spPr>
          <a:xfrm>
            <a:off x="734600" y="5792325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1271675" y="351697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7"/>
          </p:nvPr>
        </p:nvSpPr>
        <p:spPr>
          <a:xfrm>
            <a:off x="1271675" y="4281713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8"/>
          </p:nvPr>
        </p:nvSpPr>
        <p:spPr>
          <a:xfrm>
            <a:off x="1271675" y="5046450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9"/>
          </p:nvPr>
        </p:nvSpPr>
        <p:spPr>
          <a:xfrm>
            <a:off x="1271675" y="581118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>
            <a:spLocks noGrp="1"/>
          </p:cNvSpPr>
          <p:nvPr>
            <p:ph type="pic" idx="13"/>
          </p:nvPr>
        </p:nvSpPr>
        <p:spPr>
          <a:xfrm>
            <a:off x="734600" y="350887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9"/>
          <p:cNvSpPr>
            <a:spLocks noGrp="1"/>
          </p:cNvSpPr>
          <p:nvPr>
            <p:ph type="pic" idx="14"/>
          </p:nvPr>
        </p:nvSpPr>
        <p:spPr>
          <a:xfrm>
            <a:off x="734600" y="503117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9"/>
          <p:cNvSpPr txBox="1">
            <a:spLocks noGrp="1"/>
          </p:cNvSpPr>
          <p:nvPr>
            <p:ph type="subTitle" idx="15"/>
          </p:nvPr>
        </p:nvSpPr>
        <p:spPr>
          <a:xfrm>
            <a:off x="6858425" y="275027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>
            <a:spLocks noGrp="1"/>
          </p:cNvSpPr>
          <p:nvPr>
            <p:ph type="pic" idx="16"/>
          </p:nvPr>
        </p:nvSpPr>
        <p:spPr>
          <a:xfrm>
            <a:off x="6321350" y="2745765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>
            <a:spLocks noGrp="1"/>
          </p:cNvSpPr>
          <p:nvPr>
            <p:ph type="pic" idx="17"/>
          </p:nvPr>
        </p:nvSpPr>
        <p:spPr>
          <a:xfrm>
            <a:off x="6321350" y="4268064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9"/>
          <p:cNvSpPr>
            <a:spLocks noGrp="1"/>
          </p:cNvSpPr>
          <p:nvPr>
            <p:ph type="pic" idx="18"/>
          </p:nvPr>
        </p:nvSpPr>
        <p:spPr>
          <a:xfrm>
            <a:off x="6321350" y="5790363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9"/>
          <p:cNvSpPr txBox="1">
            <a:spLocks noGrp="1"/>
          </p:cNvSpPr>
          <p:nvPr>
            <p:ph type="subTitle" idx="19"/>
          </p:nvPr>
        </p:nvSpPr>
        <p:spPr>
          <a:xfrm>
            <a:off x="6858425" y="3515013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20"/>
          </p:nvPr>
        </p:nvSpPr>
        <p:spPr>
          <a:xfrm>
            <a:off x="6858425" y="4279750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21"/>
          </p:nvPr>
        </p:nvSpPr>
        <p:spPr>
          <a:xfrm>
            <a:off x="6858425" y="504448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22"/>
          </p:nvPr>
        </p:nvSpPr>
        <p:spPr>
          <a:xfrm>
            <a:off x="6858425" y="580922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>
            <a:spLocks noGrp="1"/>
          </p:cNvSpPr>
          <p:nvPr>
            <p:ph type="pic" idx="23"/>
          </p:nvPr>
        </p:nvSpPr>
        <p:spPr>
          <a:xfrm>
            <a:off x="6321350" y="3506914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9"/>
          <p:cNvSpPr>
            <a:spLocks noGrp="1"/>
          </p:cNvSpPr>
          <p:nvPr>
            <p:ph type="pic" idx="24"/>
          </p:nvPr>
        </p:nvSpPr>
        <p:spPr>
          <a:xfrm>
            <a:off x="6321350" y="5029213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9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1080">
          <p15:clr>
            <a:srgbClr val="E46962"/>
          </p15:clr>
        </p15:guide>
        <p15:guide id="3" pos="821">
          <p15:clr>
            <a:srgbClr val="E46962"/>
          </p15:clr>
        </p15:guide>
        <p15:guide id="4" pos="4294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_DNA 2">
  <p:cSld name="2_Title Slide_2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89" r="79"/>
          <a:stretch/>
        </p:blipFill>
        <p:spPr>
          <a:xfrm>
            <a:off x="-1" y="0"/>
            <a:ext cx="12192000" cy="686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644200" y="2540200"/>
            <a:ext cx="110559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2 2 1">
  <p:cSld name="4_Title and Content_1_1_1_2_2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2"/>
          </p:nvPr>
        </p:nvSpPr>
        <p:spPr>
          <a:xfrm>
            <a:off x="1271675" y="275223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>
            <a:spLocks noGrp="1"/>
          </p:cNvSpPr>
          <p:nvPr>
            <p:ph type="pic" idx="3"/>
          </p:nvPr>
        </p:nvSpPr>
        <p:spPr>
          <a:xfrm>
            <a:off x="734600" y="274772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0"/>
          <p:cNvSpPr>
            <a:spLocks noGrp="1"/>
          </p:cNvSpPr>
          <p:nvPr>
            <p:ph type="pic" idx="4"/>
          </p:nvPr>
        </p:nvSpPr>
        <p:spPr>
          <a:xfrm>
            <a:off x="734600" y="427002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30"/>
          <p:cNvSpPr>
            <a:spLocks noGrp="1"/>
          </p:cNvSpPr>
          <p:nvPr>
            <p:ph type="pic" idx="5"/>
          </p:nvPr>
        </p:nvSpPr>
        <p:spPr>
          <a:xfrm>
            <a:off x="734600" y="5792325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0"/>
          <p:cNvSpPr txBox="1">
            <a:spLocks noGrp="1"/>
          </p:cNvSpPr>
          <p:nvPr>
            <p:ph type="subTitle" idx="6"/>
          </p:nvPr>
        </p:nvSpPr>
        <p:spPr>
          <a:xfrm>
            <a:off x="1271675" y="351697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7"/>
          </p:nvPr>
        </p:nvSpPr>
        <p:spPr>
          <a:xfrm>
            <a:off x="1271675" y="4281713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8"/>
          </p:nvPr>
        </p:nvSpPr>
        <p:spPr>
          <a:xfrm>
            <a:off x="1271675" y="5046450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9"/>
          </p:nvPr>
        </p:nvSpPr>
        <p:spPr>
          <a:xfrm>
            <a:off x="1271675" y="581118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>
            <a:spLocks noGrp="1"/>
          </p:cNvSpPr>
          <p:nvPr>
            <p:ph type="pic" idx="13"/>
          </p:nvPr>
        </p:nvSpPr>
        <p:spPr>
          <a:xfrm>
            <a:off x="734600" y="350887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0"/>
          <p:cNvSpPr>
            <a:spLocks noGrp="1"/>
          </p:cNvSpPr>
          <p:nvPr>
            <p:ph type="pic" idx="14"/>
          </p:nvPr>
        </p:nvSpPr>
        <p:spPr>
          <a:xfrm>
            <a:off x="734600" y="503117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0"/>
          <p:cNvSpPr txBox="1">
            <a:spLocks noGrp="1"/>
          </p:cNvSpPr>
          <p:nvPr>
            <p:ph type="subTitle" idx="15"/>
          </p:nvPr>
        </p:nvSpPr>
        <p:spPr>
          <a:xfrm>
            <a:off x="6858425" y="275027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>
            <a:spLocks noGrp="1"/>
          </p:cNvSpPr>
          <p:nvPr>
            <p:ph type="pic" idx="16"/>
          </p:nvPr>
        </p:nvSpPr>
        <p:spPr>
          <a:xfrm>
            <a:off x="6321350" y="2745765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30"/>
          <p:cNvSpPr>
            <a:spLocks noGrp="1"/>
          </p:cNvSpPr>
          <p:nvPr>
            <p:ph type="pic" idx="17"/>
          </p:nvPr>
        </p:nvSpPr>
        <p:spPr>
          <a:xfrm>
            <a:off x="6321350" y="4268064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0"/>
          <p:cNvSpPr>
            <a:spLocks noGrp="1"/>
          </p:cNvSpPr>
          <p:nvPr>
            <p:ph type="pic" idx="18"/>
          </p:nvPr>
        </p:nvSpPr>
        <p:spPr>
          <a:xfrm>
            <a:off x="6321350" y="5790363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0"/>
          <p:cNvSpPr txBox="1">
            <a:spLocks noGrp="1"/>
          </p:cNvSpPr>
          <p:nvPr>
            <p:ph type="subTitle" idx="19"/>
          </p:nvPr>
        </p:nvSpPr>
        <p:spPr>
          <a:xfrm>
            <a:off x="6858425" y="3515013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20"/>
          </p:nvPr>
        </p:nvSpPr>
        <p:spPr>
          <a:xfrm>
            <a:off x="6858425" y="4279750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21"/>
          </p:nvPr>
        </p:nvSpPr>
        <p:spPr>
          <a:xfrm>
            <a:off x="6858425" y="504448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22"/>
          </p:nvPr>
        </p:nvSpPr>
        <p:spPr>
          <a:xfrm>
            <a:off x="6858425" y="580922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>
            <a:spLocks noGrp="1"/>
          </p:cNvSpPr>
          <p:nvPr>
            <p:ph type="pic" idx="23"/>
          </p:nvPr>
        </p:nvSpPr>
        <p:spPr>
          <a:xfrm>
            <a:off x="6321350" y="3506914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>
            <a:spLocks noGrp="1"/>
          </p:cNvSpPr>
          <p:nvPr>
            <p:ph type="pic" idx="24"/>
          </p:nvPr>
        </p:nvSpPr>
        <p:spPr>
          <a:xfrm>
            <a:off x="6321350" y="5029213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1080">
          <p15:clr>
            <a:srgbClr val="E46962"/>
          </p15:clr>
        </p15:guide>
        <p15:guide id="3" pos="821">
          <p15:clr>
            <a:srgbClr val="E46962"/>
          </p15:clr>
        </p15:guide>
        <p15:guide id="4" pos="429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2 2 1 1">
  <p:cSld name="4_Title and Content_1_1_1_2_2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2"/>
          </p:nvPr>
        </p:nvSpPr>
        <p:spPr>
          <a:xfrm>
            <a:off x="1271675" y="275223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>
            <a:spLocks noGrp="1"/>
          </p:cNvSpPr>
          <p:nvPr>
            <p:ph type="pic" idx="3"/>
          </p:nvPr>
        </p:nvSpPr>
        <p:spPr>
          <a:xfrm>
            <a:off x="734600" y="274772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1"/>
          <p:cNvSpPr>
            <a:spLocks noGrp="1"/>
          </p:cNvSpPr>
          <p:nvPr>
            <p:ph type="pic" idx="4"/>
          </p:nvPr>
        </p:nvSpPr>
        <p:spPr>
          <a:xfrm>
            <a:off x="734600" y="427002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1"/>
          <p:cNvSpPr>
            <a:spLocks noGrp="1"/>
          </p:cNvSpPr>
          <p:nvPr>
            <p:ph type="pic" idx="5"/>
          </p:nvPr>
        </p:nvSpPr>
        <p:spPr>
          <a:xfrm>
            <a:off x="734600" y="5792325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1"/>
          <p:cNvSpPr txBox="1">
            <a:spLocks noGrp="1"/>
          </p:cNvSpPr>
          <p:nvPr>
            <p:ph type="subTitle" idx="6"/>
          </p:nvPr>
        </p:nvSpPr>
        <p:spPr>
          <a:xfrm>
            <a:off x="1271675" y="3516975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7"/>
          </p:nvPr>
        </p:nvSpPr>
        <p:spPr>
          <a:xfrm>
            <a:off x="1271675" y="4281713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8"/>
          </p:nvPr>
        </p:nvSpPr>
        <p:spPr>
          <a:xfrm>
            <a:off x="1271675" y="5046450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9"/>
          </p:nvPr>
        </p:nvSpPr>
        <p:spPr>
          <a:xfrm>
            <a:off x="1271675" y="5811188"/>
            <a:ext cx="42180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>
            <a:spLocks noGrp="1"/>
          </p:cNvSpPr>
          <p:nvPr>
            <p:ph type="pic" idx="13"/>
          </p:nvPr>
        </p:nvSpPr>
        <p:spPr>
          <a:xfrm>
            <a:off x="734600" y="3508877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1"/>
          <p:cNvSpPr>
            <a:spLocks noGrp="1"/>
          </p:cNvSpPr>
          <p:nvPr>
            <p:ph type="pic" idx="14"/>
          </p:nvPr>
        </p:nvSpPr>
        <p:spPr>
          <a:xfrm>
            <a:off x="734600" y="5031176"/>
            <a:ext cx="228600" cy="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31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>
            <a:spLocks noGrp="1"/>
          </p:cNvSpPr>
          <p:nvPr>
            <p:ph type="pic" idx="15"/>
          </p:nvPr>
        </p:nvSpPr>
        <p:spPr>
          <a:xfrm>
            <a:off x="6890750" y="1964525"/>
            <a:ext cx="5301300" cy="4893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t="377" b="377"/>
          <a:stretch/>
        </p:blipFill>
        <p:spPr>
          <a:xfrm>
            <a:off x="7118276" y="1680150"/>
            <a:ext cx="4968075" cy="517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1080">
          <p15:clr>
            <a:srgbClr val="E46962"/>
          </p15:clr>
        </p15:guide>
        <p15:guide id="3" pos="821">
          <p15:clr>
            <a:srgbClr val="E46962"/>
          </p15:clr>
        </p15:guide>
        <p15:guide id="4" pos="429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6 1">
  <p:cSld name="4_Title and Content_1_1_1_1_6_1"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5 2">
  <p:cSld name="4_Title and Content_1_1_1_1_5_2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2"/>
          </p:nvPr>
        </p:nvSpPr>
        <p:spPr>
          <a:xfrm>
            <a:off x="1843369" y="4043524"/>
            <a:ext cx="2700600" cy="23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4891927" y="4043524"/>
            <a:ext cx="2700600" cy="23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title" idx="4" hasCustomPrompt="1"/>
          </p:nvPr>
        </p:nvSpPr>
        <p:spPr>
          <a:xfrm>
            <a:off x="1611628" y="2614575"/>
            <a:ext cx="289603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57250" lvl="0" indent="-857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 panose="020B0604020202020204" pitchFamily="34" charset="0"/>
              <a:buChar char="•"/>
              <a:defRPr sz="7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 idx="5" hasCustomPrompt="1"/>
          </p:nvPr>
        </p:nvSpPr>
        <p:spPr>
          <a:xfrm>
            <a:off x="4660015" y="2614575"/>
            <a:ext cx="289603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57250" lvl="0" indent="-857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 panose="020B0604020202020204" pitchFamily="34" charset="0"/>
              <a:buChar char="•"/>
              <a:defRPr sz="7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■"/>
              <a:defRPr sz="72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6"/>
          </p:nvPr>
        </p:nvSpPr>
        <p:spPr>
          <a:xfrm>
            <a:off x="7933308" y="4043524"/>
            <a:ext cx="2700600" cy="23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7" hasCustomPrompt="1"/>
          </p:nvPr>
        </p:nvSpPr>
        <p:spPr>
          <a:xfrm>
            <a:off x="7701396" y="2614575"/>
            <a:ext cx="3252353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57250" lvl="0" indent="-857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 panose="020B0604020202020204" pitchFamily="34" charset="0"/>
              <a:buChar char="•"/>
              <a:defRPr sz="7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◆"/>
              <a:defRPr sz="7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◆"/>
              <a:defRPr sz="7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○"/>
              <a:defRPr sz="7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◆"/>
              <a:defRPr sz="7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Char char="●"/>
              <a:defRPr sz="72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0" name="Google Shape;320;p35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5 1 2">
  <p:cSld name="4_Title and Content_1_1_1_1_5_1_2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2"/>
          </p:nvPr>
        </p:nvSpPr>
        <p:spPr>
          <a:xfrm>
            <a:off x="864300" y="2857500"/>
            <a:ext cx="5107500" cy="10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182875" rIns="182875" bIns="1828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326" name="Google Shape;326;p36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5 1 1 1 1 1 1 1 3">
  <p:cSld name="4_Title and Content_1_1_1_1_5_1_1_1_1_1_1_1_3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aphicFrame>
        <p:nvGraphicFramePr>
          <p:cNvPr id="331" name="Google Shape;331;p37"/>
          <p:cNvGraphicFramePr/>
          <p:nvPr/>
        </p:nvGraphicFramePr>
        <p:xfrm>
          <a:off x="897475" y="2443525"/>
          <a:ext cx="10046850" cy="3744200"/>
        </p:xfrm>
        <a:graphic>
          <a:graphicData uri="http://schemas.openxmlformats.org/drawingml/2006/table">
            <a:tbl>
              <a:tblPr>
                <a:noFill/>
                <a:tableStyleId>{6E506A7F-89FB-4F56-89E0-87C39D427EC9}</a:tableStyleId>
              </a:tblPr>
              <a:tblGrid>
                <a:gridCol w="147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accent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Country</a:t>
                      </a:r>
                      <a:endParaRPr sz="1100">
                        <a:solidFill>
                          <a:schemeClr val="accent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accent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Address</a:t>
                      </a:r>
                      <a:endParaRPr sz="1100">
                        <a:solidFill>
                          <a:schemeClr val="accent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accent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Phone</a:t>
                      </a:r>
                      <a:endParaRPr sz="1100">
                        <a:solidFill>
                          <a:schemeClr val="accent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USA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24th floor, Suite 2440, Newport Tower, 525 Washington Blvd., Jersey City, NJ 07310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+1 773 570-8170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Germany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Riesstrasse 18, 80992 Munich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+49 (0) 89 262-077-300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Bulgaria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109 bul. Bulgaria, Vertigo Business Tower, Sofia 1404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+359 24 942 130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Portugal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Praça do Bom Sucesso, n.º 127-131, EdifícioPenínsula, 7º, Escritório n.º 701, 4150-146 Porto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+351 22 120 6330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Türkiye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Büdotek, Dudullu OSB Des 2 Cad. No: 8 /74 Ümraniye/ İstanbul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+90 216 528 21 21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Georgia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Tbilisi, Vaki district, Ilia Chavchavadze avenue, N37m, floor 16, office space N49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+995 551 58 79 94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Lithuania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Gostauto street 40B, 9th Floor, 03163 Vilnius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+370 60 574 385</a:t>
                      </a:r>
                      <a:endParaRPr sz="11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570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2" name="Google Shape;332;p37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5 1 1 1 1 1 1 1 2 1">
  <p:cSld name="4_Title and Content_1_1_1_1_5_1_1_1_1_1_1_1_2_1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aphicFrame>
        <p:nvGraphicFramePr>
          <p:cNvPr id="337" name="Google Shape;337;p38"/>
          <p:cNvGraphicFramePr/>
          <p:nvPr/>
        </p:nvGraphicFramePr>
        <p:xfrm>
          <a:off x="974263" y="2384375"/>
          <a:ext cx="9361850" cy="3862500"/>
        </p:xfrm>
        <a:graphic>
          <a:graphicData uri="http://schemas.openxmlformats.org/drawingml/2006/table">
            <a:tbl>
              <a:tblPr>
                <a:noFill/>
                <a:tableStyleId>{6E506A7F-89FB-4F56-89E0-87C39D427EC9}</a:tableStyleId>
              </a:tblPr>
              <a:tblGrid>
                <a:gridCol w="28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Capitalization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Gross Margin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Oper. Margin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Net Margin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Debt/Eq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Quick Ratio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Current Ratio</a:t>
                      </a:r>
                      <a:endParaRPr sz="1100" b="1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billions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4570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Palantir Technologies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14,48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-11,10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-30,60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4,3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4,3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4570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Okta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11,17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69,60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-50,20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-52,20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0,41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2,3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2,3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C3.ai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1,39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-92,30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-88,40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Alteryx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3,51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85,90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-39,30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-44,60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5,62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1,6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1,6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Salesforce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149,51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72,70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1,20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0,90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0,18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Pinterest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18,10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77,10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2,20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9,5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9,5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C3.ai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1,39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-92,30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-88,40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Gap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4,71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34,30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-0,20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0,30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0,71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0,6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1,5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Alteryx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3,51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85,90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-39,30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-44,60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5,62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1,6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1,6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Splunk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14,54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75,80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-17,60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-20,80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1,2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1,2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Salesforce Inc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149,51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72,70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1,20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0,90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0,18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1,1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38" name="Google Shape;338;p38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5 1 1 1 1 1 1 1 1 1">
  <p:cSld name="4_Title and Content_1_1_1_1_5_1_1_1_1_1_1_1_1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136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343" name="Google Shape;343;p39"/>
          <p:cNvGrpSpPr/>
          <p:nvPr/>
        </p:nvGrpSpPr>
        <p:grpSpPr>
          <a:xfrm>
            <a:off x="1280436" y="3531522"/>
            <a:ext cx="9357683" cy="1535067"/>
            <a:chOff x="986774" y="2828709"/>
            <a:chExt cx="10489500" cy="1720734"/>
          </a:xfrm>
        </p:grpSpPr>
        <p:cxnSp>
          <p:nvCxnSpPr>
            <p:cNvPr id="344" name="Google Shape;344;p39"/>
            <p:cNvCxnSpPr/>
            <p:nvPr/>
          </p:nvCxnSpPr>
          <p:spPr>
            <a:xfrm>
              <a:off x="986774" y="3533120"/>
              <a:ext cx="10489500" cy="20700"/>
            </a:xfrm>
            <a:prstGeom prst="straightConnector1">
              <a:avLst/>
            </a:prstGeom>
            <a:noFill/>
            <a:ln w="12700" cap="sq" cmpd="sng">
              <a:solidFill>
                <a:schemeClr val="dk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cxnSp>
          <p:nvCxnSpPr>
            <p:cNvPr id="345" name="Google Shape;345;p39"/>
            <p:cNvCxnSpPr/>
            <p:nvPr/>
          </p:nvCxnSpPr>
          <p:spPr>
            <a:xfrm>
              <a:off x="4201411" y="3530943"/>
              <a:ext cx="0" cy="10185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39"/>
            <p:cNvCxnSpPr/>
            <p:nvPr/>
          </p:nvCxnSpPr>
          <p:spPr>
            <a:xfrm>
              <a:off x="9476143" y="3473522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39"/>
            <p:cNvCxnSpPr/>
            <p:nvPr/>
          </p:nvCxnSpPr>
          <p:spPr>
            <a:xfrm>
              <a:off x="10983209" y="3483835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p39"/>
            <p:cNvCxnSpPr/>
            <p:nvPr/>
          </p:nvCxnSpPr>
          <p:spPr>
            <a:xfrm>
              <a:off x="5708477" y="2828709"/>
              <a:ext cx="0" cy="72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p39"/>
            <p:cNvCxnSpPr/>
            <p:nvPr/>
          </p:nvCxnSpPr>
          <p:spPr>
            <a:xfrm>
              <a:off x="7224011" y="3530943"/>
              <a:ext cx="0" cy="10185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" name="Google Shape;350;p39"/>
            <p:cNvCxnSpPr/>
            <p:nvPr/>
          </p:nvCxnSpPr>
          <p:spPr>
            <a:xfrm>
              <a:off x="2694344" y="2861732"/>
              <a:ext cx="0" cy="72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" name="Google Shape;351;p39"/>
            <p:cNvCxnSpPr/>
            <p:nvPr/>
          </p:nvCxnSpPr>
          <p:spPr>
            <a:xfrm>
              <a:off x="8731077" y="2828709"/>
              <a:ext cx="0" cy="735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" name="Google Shape;352;p39"/>
            <p:cNvCxnSpPr/>
            <p:nvPr/>
          </p:nvCxnSpPr>
          <p:spPr>
            <a:xfrm>
              <a:off x="1940813" y="3463209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" name="Google Shape;353;p39"/>
            <p:cNvCxnSpPr/>
            <p:nvPr/>
          </p:nvCxnSpPr>
          <p:spPr>
            <a:xfrm>
              <a:off x="3447879" y="3473522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" name="Google Shape;354;p39"/>
            <p:cNvCxnSpPr/>
            <p:nvPr/>
          </p:nvCxnSpPr>
          <p:spPr>
            <a:xfrm>
              <a:off x="4954946" y="3463209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p39"/>
            <p:cNvCxnSpPr/>
            <p:nvPr/>
          </p:nvCxnSpPr>
          <p:spPr>
            <a:xfrm>
              <a:off x="6462012" y="3473522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39"/>
            <p:cNvCxnSpPr/>
            <p:nvPr/>
          </p:nvCxnSpPr>
          <p:spPr>
            <a:xfrm>
              <a:off x="7969078" y="3483835"/>
              <a:ext cx="0" cy="161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39"/>
            <p:cNvCxnSpPr/>
            <p:nvPr/>
          </p:nvCxnSpPr>
          <p:spPr>
            <a:xfrm>
              <a:off x="10229678" y="3564437"/>
              <a:ext cx="0" cy="846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8" name="Google Shape;358;p39"/>
          <p:cNvSpPr txBox="1"/>
          <p:nvPr/>
        </p:nvSpPr>
        <p:spPr>
          <a:xfrm>
            <a:off x="2803738" y="2608025"/>
            <a:ext cx="14595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100"/>
              <a:buFont typeface="Noto Sans Symbols"/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Started as a designer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897475" y="3644674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2016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3769004" y="3644674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2018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2417008" y="4357552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2017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1212579" y="4096120"/>
            <a:ext cx="8379174" cy="140238"/>
            <a:chOff x="910710" y="3461596"/>
            <a:chExt cx="9392640" cy="157200"/>
          </a:xfrm>
        </p:grpSpPr>
        <p:sp>
          <p:nvSpPr>
            <p:cNvPr id="363" name="Google Shape;363;p39"/>
            <p:cNvSpPr/>
            <p:nvPr/>
          </p:nvSpPr>
          <p:spPr>
            <a:xfrm>
              <a:off x="2611494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125197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910710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629014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7146918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8655678" y="3461596"/>
              <a:ext cx="157200" cy="1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10146150" y="3461596"/>
              <a:ext cx="1572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70" name="Google Shape;370;p39"/>
          <p:cNvSpPr txBox="1"/>
          <p:nvPr/>
        </p:nvSpPr>
        <p:spPr>
          <a:xfrm>
            <a:off x="6469067" y="3644674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2020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9144658" y="3644674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2022</a:t>
            </a:r>
            <a:endParaRPr sz="1700" i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5117071" y="4357552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2019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7808977" y="4357552"/>
            <a:ext cx="76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700"/>
              <a:buFont typeface="Noto Sans Symbols"/>
              <a:buNone/>
            </a:pPr>
            <a:r>
              <a:rPr lang="en-US" sz="170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2021</a:t>
            </a:r>
            <a:endParaRPr sz="1700" i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4141533" y="5144940"/>
            <a:ext cx="14595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100"/>
              <a:buFont typeface="Noto Sans Symbols"/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 design of presentation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5487486" y="2608025"/>
            <a:ext cx="18684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100"/>
              <a:buFont typeface="Noto Sans Symbols"/>
              <a:buNone/>
            </a:pPr>
            <a:b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Opened support.microsoft.com for the first time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8187550" y="2608025"/>
            <a:ext cx="16332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100"/>
              <a:buFont typeface="Noto Sans Symbols"/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Won the best presentation competition among the department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6841597" y="5144940"/>
            <a:ext cx="14595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ECE9"/>
              </a:buClr>
              <a:buSzPts val="1100"/>
              <a:buFont typeface="Noto Sans Symbols"/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courses on working with WordArt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9431735" y="5066600"/>
            <a:ext cx="1384500" cy="794700"/>
          </a:xfrm>
          <a:prstGeom prst="roundRect">
            <a:avLst>
              <a:gd name="adj" fmla="val 16667"/>
            </a:avLst>
          </a:prstGeom>
          <a:solidFill>
            <a:srgbClr val="F4511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Started developing this template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9" name="Google Shape;379;p39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3 1">
  <p:cSld name="4_Title and Content_1_1_1_1_3_1"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41"/>
          <p:cNvSpPr txBox="1">
            <a:spLocks noGrp="1"/>
          </p:cNvSpPr>
          <p:nvPr>
            <p:ph type="subTitle" idx="1"/>
          </p:nvPr>
        </p:nvSpPr>
        <p:spPr>
          <a:xfrm>
            <a:off x="864300" y="1489500"/>
            <a:ext cx="10463400" cy="20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body" idx="2"/>
          </p:nvPr>
        </p:nvSpPr>
        <p:spPr>
          <a:xfrm>
            <a:off x="866375" y="3559350"/>
            <a:ext cx="10463400" cy="2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9" name="Google Shape;399;p41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1 1">
  <p:cSld name="4_Title and Content_1_1_1_1_1_1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44"/>
          <p:cNvSpPr txBox="1">
            <a:spLocks noGrp="1"/>
          </p:cNvSpPr>
          <p:nvPr>
            <p:ph type="subTitle" idx="1"/>
          </p:nvPr>
        </p:nvSpPr>
        <p:spPr>
          <a:xfrm>
            <a:off x="864300" y="1806750"/>
            <a:ext cx="4059300" cy="34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subTitle" idx="2"/>
          </p:nvPr>
        </p:nvSpPr>
        <p:spPr>
          <a:xfrm>
            <a:off x="6342700" y="1806750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4"/>
          <p:cNvSpPr txBox="1">
            <a:spLocks noGrp="1"/>
          </p:cNvSpPr>
          <p:nvPr>
            <p:ph type="subTitle" idx="3"/>
          </p:nvPr>
        </p:nvSpPr>
        <p:spPr>
          <a:xfrm>
            <a:off x="6300325" y="4003650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body" idx="4"/>
          </p:nvPr>
        </p:nvSpPr>
        <p:spPr>
          <a:xfrm>
            <a:off x="6224125" y="2291369"/>
            <a:ext cx="50139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27" name="Google Shape;427;p44"/>
          <p:cNvSpPr txBox="1">
            <a:spLocks noGrp="1"/>
          </p:cNvSpPr>
          <p:nvPr>
            <p:ph type="body" idx="5"/>
          </p:nvPr>
        </p:nvSpPr>
        <p:spPr>
          <a:xfrm>
            <a:off x="6261975" y="4587325"/>
            <a:ext cx="4311600" cy="19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  <a:defRPr sz="1400"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  <a:defRPr sz="1400"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  <a:defRPr sz="1400"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400"/>
            </a:lvl9pPr>
          </a:lstStyle>
          <a:p>
            <a:endParaRPr/>
          </a:p>
        </p:txBody>
      </p:sp>
      <p:sp>
        <p:nvSpPr>
          <p:cNvPr id="428" name="Google Shape;428;p44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  <p15:guide id="5" orient="horz" pos="3001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_DNA 3">
  <p:cSld name="2_Title Slide_2_2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89" r="79"/>
          <a:stretch/>
        </p:blipFill>
        <p:spPr>
          <a:xfrm>
            <a:off x="-1" y="0"/>
            <a:ext cx="12192000" cy="686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>
            <a:off x="644200" y="2540200"/>
            <a:ext cx="110559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 3 1 1 1 1">
  <p:cSld name="4_Title and Content_1_1_1_1_1_1_1"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 txBox="1">
            <a:spLocks noGrp="1"/>
          </p:cNvSpPr>
          <p:nvPr>
            <p:ph type="subTitle" idx="1"/>
          </p:nvPr>
        </p:nvSpPr>
        <p:spPr>
          <a:xfrm>
            <a:off x="864300" y="1806750"/>
            <a:ext cx="4059300" cy="34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5"/>
          <p:cNvSpPr txBox="1">
            <a:spLocks noGrp="1"/>
          </p:cNvSpPr>
          <p:nvPr>
            <p:ph type="subTitle" idx="2"/>
          </p:nvPr>
        </p:nvSpPr>
        <p:spPr>
          <a:xfrm>
            <a:off x="6342700" y="1806750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5"/>
          <p:cNvSpPr txBox="1">
            <a:spLocks noGrp="1"/>
          </p:cNvSpPr>
          <p:nvPr>
            <p:ph type="subTitle" idx="3"/>
          </p:nvPr>
        </p:nvSpPr>
        <p:spPr>
          <a:xfrm>
            <a:off x="6300325" y="4003650"/>
            <a:ext cx="4311600" cy="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5"/>
          <p:cNvSpPr txBox="1">
            <a:spLocks noGrp="1"/>
          </p:cNvSpPr>
          <p:nvPr>
            <p:ph type="body" idx="4"/>
          </p:nvPr>
        </p:nvSpPr>
        <p:spPr>
          <a:xfrm>
            <a:off x="6224125" y="2291369"/>
            <a:ext cx="50139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○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■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5"/>
          </p:nvPr>
        </p:nvSpPr>
        <p:spPr>
          <a:xfrm>
            <a:off x="6261975" y="4587325"/>
            <a:ext cx="4311600" cy="19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  <a:defRPr sz="1400"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  <a:defRPr sz="1400"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  <a:defRPr sz="1400"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400"/>
            </a:lvl9pPr>
          </a:lstStyle>
          <a:p>
            <a:endParaRPr/>
          </a:p>
        </p:txBody>
      </p:sp>
      <p:sp>
        <p:nvSpPr>
          <p:cNvPr id="437" name="Google Shape;437;p45"/>
          <p:cNvSpPr/>
          <p:nvPr/>
        </p:nvSpPr>
        <p:spPr>
          <a:xfrm rot="-5400000" flipH="1">
            <a:off x="4693071" y="-2515029"/>
            <a:ext cx="27900" cy="7619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0270" y="701796"/>
            <a:ext cx="1729742" cy="40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075" y="4898100"/>
            <a:ext cx="1959901" cy="19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E46962"/>
          </p15:clr>
        </p15:guide>
        <p15:guide id="2" orient="horz" pos="2846">
          <p15:clr>
            <a:srgbClr val="E46962"/>
          </p15:clr>
        </p15:guide>
        <p15:guide id="3" orient="horz" pos="1512">
          <p15:clr>
            <a:srgbClr val="E46962"/>
          </p15:clr>
        </p15:guide>
        <p15:guide id="4" orient="horz" pos="2719">
          <p15:clr>
            <a:srgbClr val="E46962"/>
          </p15:clr>
        </p15:guide>
        <p15:guide id="5" orient="horz" pos="3001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personalizado 1 1">
  <p:cSld name="CUSTOM_2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385800" y="555900"/>
            <a:ext cx="28221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Mockup Macbook Pro 16 5th</a:t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10542081" y="6449639"/>
            <a:ext cx="1128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888B9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100">
              <a:solidFill>
                <a:srgbClr val="888B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3" name="Google Shape;443;p46"/>
          <p:cNvPicPr preferRelativeResize="0"/>
          <p:nvPr/>
        </p:nvPicPr>
        <p:blipFill rotWithShape="1">
          <a:blip r:embed="rId2">
            <a:alphaModFix/>
          </a:blip>
          <a:srcRect l="5468" r="5468"/>
          <a:stretch/>
        </p:blipFill>
        <p:spPr>
          <a:xfrm>
            <a:off x="3959069" y="675662"/>
            <a:ext cx="7310700" cy="499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140" y="-1"/>
            <a:ext cx="9164561" cy="63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Only Content + Description 2">
  <p:cSld name="Only Content + Description_1_2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10560050" y="6024503"/>
            <a:ext cx="11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lnSpc>
                <a:spcPct val="142857"/>
              </a:lnSpc>
              <a:spcBef>
                <a:spcPts val="0"/>
              </a:spcBef>
              <a:buNone/>
              <a:defRPr/>
            </a:lvl1pPr>
            <a:lvl2pPr marL="0" lvl="1" indent="0" algn="r" rtl="0">
              <a:lnSpc>
                <a:spcPct val="142857"/>
              </a:lnSpc>
              <a:spcBef>
                <a:spcPts val="0"/>
              </a:spcBef>
              <a:buNone/>
              <a:defRPr/>
            </a:lvl2pPr>
            <a:lvl3pPr marL="0" lvl="2" indent="0" algn="r" rtl="0">
              <a:lnSpc>
                <a:spcPct val="142857"/>
              </a:lnSpc>
              <a:spcBef>
                <a:spcPts val="0"/>
              </a:spcBef>
              <a:buNone/>
              <a:defRPr/>
            </a:lvl3pPr>
            <a:lvl4pPr marL="0" lvl="3" indent="0" algn="r" rtl="0">
              <a:lnSpc>
                <a:spcPct val="142857"/>
              </a:lnSpc>
              <a:spcBef>
                <a:spcPts val="0"/>
              </a:spcBef>
              <a:buNone/>
              <a:defRPr/>
            </a:lvl4pPr>
            <a:lvl5pPr marL="0" lvl="4" indent="0" algn="r" rtl="0">
              <a:lnSpc>
                <a:spcPct val="142857"/>
              </a:lnSpc>
              <a:spcBef>
                <a:spcPts val="0"/>
              </a:spcBef>
              <a:buNone/>
              <a:defRPr/>
            </a:lvl5pPr>
            <a:lvl6pPr marL="0" lvl="5" indent="0" algn="r" rtl="0">
              <a:lnSpc>
                <a:spcPct val="142857"/>
              </a:lnSpc>
              <a:spcBef>
                <a:spcPts val="0"/>
              </a:spcBef>
              <a:buNone/>
              <a:defRPr/>
            </a:lvl6pPr>
            <a:lvl7pPr marL="0" lvl="6" indent="0" algn="r" rtl="0">
              <a:lnSpc>
                <a:spcPct val="142857"/>
              </a:lnSpc>
              <a:spcBef>
                <a:spcPts val="0"/>
              </a:spcBef>
              <a:buNone/>
              <a:defRPr/>
            </a:lvl7pPr>
            <a:lvl8pPr marL="0" lvl="7" indent="0" algn="r" rtl="0">
              <a:lnSpc>
                <a:spcPct val="142857"/>
              </a:lnSpc>
              <a:spcBef>
                <a:spcPts val="0"/>
              </a:spcBef>
              <a:buNone/>
              <a:defRPr/>
            </a:lvl8pPr>
            <a:lvl9pPr marL="0" lvl="8" indent="0" algn="r" rtl="0">
              <a:lnSpc>
                <a:spcPct val="142857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7"/>
          <p:cNvSpPr>
            <a:spLocks noGrp="1"/>
          </p:cNvSpPr>
          <p:nvPr>
            <p:ph type="pic" idx="2"/>
          </p:nvPr>
        </p:nvSpPr>
        <p:spPr>
          <a:xfrm>
            <a:off x="514400" y="509734"/>
            <a:ext cx="11163300" cy="533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7"/>
          <p:cNvSpPr txBox="1">
            <a:spLocks noGrp="1"/>
          </p:cNvSpPr>
          <p:nvPr>
            <p:ph type="subTitle" idx="1"/>
          </p:nvPr>
        </p:nvSpPr>
        <p:spPr>
          <a:xfrm>
            <a:off x="525700" y="6024500"/>
            <a:ext cx="10017600" cy="32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10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Only Content + Description 1 1">
  <p:cSld name="Only Content + Description_1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sldNum" idx="12"/>
          </p:nvPr>
        </p:nvSpPr>
        <p:spPr>
          <a:xfrm>
            <a:off x="10560050" y="6024503"/>
            <a:ext cx="11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lnSpc>
                <a:spcPct val="142857"/>
              </a:lnSpc>
              <a:spcBef>
                <a:spcPts val="0"/>
              </a:spcBef>
              <a:buNone/>
              <a:defRPr/>
            </a:lvl1pPr>
            <a:lvl2pPr marL="0" lvl="1" indent="0" algn="r" rtl="0">
              <a:lnSpc>
                <a:spcPct val="142857"/>
              </a:lnSpc>
              <a:spcBef>
                <a:spcPts val="0"/>
              </a:spcBef>
              <a:buNone/>
              <a:defRPr/>
            </a:lvl2pPr>
            <a:lvl3pPr marL="0" lvl="2" indent="0" algn="r" rtl="0">
              <a:lnSpc>
                <a:spcPct val="142857"/>
              </a:lnSpc>
              <a:spcBef>
                <a:spcPts val="0"/>
              </a:spcBef>
              <a:buNone/>
              <a:defRPr/>
            </a:lvl3pPr>
            <a:lvl4pPr marL="0" lvl="3" indent="0" algn="r" rtl="0">
              <a:lnSpc>
                <a:spcPct val="142857"/>
              </a:lnSpc>
              <a:spcBef>
                <a:spcPts val="0"/>
              </a:spcBef>
              <a:buNone/>
              <a:defRPr/>
            </a:lvl4pPr>
            <a:lvl5pPr marL="0" lvl="4" indent="0" algn="r" rtl="0">
              <a:lnSpc>
                <a:spcPct val="142857"/>
              </a:lnSpc>
              <a:spcBef>
                <a:spcPts val="0"/>
              </a:spcBef>
              <a:buNone/>
              <a:defRPr/>
            </a:lvl5pPr>
            <a:lvl6pPr marL="0" lvl="5" indent="0" algn="r" rtl="0">
              <a:lnSpc>
                <a:spcPct val="142857"/>
              </a:lnSpc>
              <a:spcBef>
                <a:spcPts val="0"/>
              </a:spcBef>
              <a:buNone/>
              <a:defRPr/>
            </a:lvl6pPr>
            <a:lvl7pPr marL="0" lvl="6" indent="0" algn="r" rtl="0">
              <a:lnSpc>
                <a:spcPct val="142857"/>
              </a:lnSpc>
              <a:spcBef>
                <a:spcPts val="0"/>
              </a:spcBef>
              <a:buNone/>
              <a:defRPr/>
            </a:lvl7pPr>
            <a:lvl8pPr marL="0" lvl="7" indent="0" algn="r" rtl="0">
              <a:lnSpc>
                <a:spcPct val="142857"/>
              </a:lnSpc>
              <a:spcBef>
                <a:spcPts val="0"/>
              </a:spcBef>
              <a:buNone/>
              <a:defRPr/>
            </a:lvl8pPr>
            <a:lvl9pPr marL="0" lvl="8" indent="0" algn="r" rtl="0">
              <a:lnSpc>
                <a:spcPct val="142857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48"/>
          <p:cNvSpPr>
            <a:spLocks noGrp="1"/>
          </p:cNvSpPr>
          <p:nvPr>
            <p:ph type="pic" idx="2"/>
          </p:nvPr>
        </p:nvSpPr>
        <p:spPr>
          <a:xfrm>
            <a:off x="6345800" y="509734"/>
            <a:ext cx="5331900" cy="53319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8"/>
          <p:cNvSpPr txBox="1">
            <a:spLocks noGrp="1"/>
          </p:cNvSpPr>
          <p:nvPr>
            <p:ph type="subTitle" idx="1"/>
          </p:nvPr>
        </p:nvSpPr>
        <p:spPr>
          <a:xfrm>
            <a:off x="525700" y="6024500"/>
            <a:ext cx="10017600" cy="32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110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8"/>
          <p:cNvSpPr txBox="1">
            <a:spLocks noGrp="1"/>
          </p:cNvSpPr>
          <p:nvPr>
            <p:ph type="title"/>
          </p:nvPr>
        </p:nvSpPr>
        <p:spPr>
          <a:xfrm>
            <a:off x="467900" y="868950"/>
            <a:ext cx="4283700" cy="2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ahoma"/>
              <a:buNone/>
              <a:defRPr sz="4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48"/>
          <p:cNvSpPr txBox="1">
            <a:spLocks noGrp="1"/>
          </p:cNvSpPr>
          <p:nvPr>
            <p:ph type="title" idx="3"/>
          </p:nvPr>
        </p:nvSpPr>
        <p:spPr>
          <a:xfrm>
            <a:off x="467900" y="3222825"/>
            <a:ext cx="4283700" cy="2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personalizado 2">
  <p:cSld name="CUSTOM_1">
    <p:bg>
      <p:bgPr>
        <a:solidFill>
          <a:schemeClr val="dk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288" y="5024662"/>
            <a:ext cx="365761" cy="36576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9"/>
          <p:cNvSpPr txBox="1"/>
          <p:nvPr/>
        </p:nvSpPr>
        <p:spPr>
          <a:xfrm>
            <a:off x="636268" y="1607606"/>
            <a:ext cx="61038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765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Verdana"/>
              <a:buNone/>
            </a:pPr>
            <a:r>
              <a:rPr lang="en-US" sz="3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Follow Us</a:t>
            </a:r>
            <a:endParaRPr sz="34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1294195" y="3436898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@dxfeed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1294195" y="4219369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@dxFeed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1294195" y="4988263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@dxFeedSolutions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3801164" y="3415873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@dxfeed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3801164" y="4198344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@company/dxfeed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3801164" y="4967238"/>
            <a:ext cx="2547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@dxfeed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636300" y="6028190"/>
            <a:ext cx="22821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dxfeed.com</a:t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5" name="Google Shape;465;p49"/>
          <p:cNvPicPr preferRelativeResize="0"/>
          <p:nvPr/>
        </p:nvPicPr>
        <p:blipFill rotWithShape="1">
          <a:blip r:embed="rId3">
            <a:alphaModFix/>
          </a:blip>
          <a:srcRect t="5524" b="5515"/>
          <a:stretch/>
        </p:blipFill>
        <p:spPr>
          <a:xfrm>
            <a:off x="5655460" y="516731"/>
            <a:ext cx="6307938" cy="589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90" y="347669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6287" y="425066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7259" y="345567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77262" y="4229639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77264" y="501716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_DNA 4">
  <p:cSld name="2_Title Slide_2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89" r="79"/>
          <a:stretch/>
        </p:blipFill>
        <p:spPr>
          <a:xfrm>
            <a:off x="-1" y="0"/>
            <a:ext cx="12192000" cy="686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644200" y="2540200"/>
            <a:ext cx="110559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2">
  <p:cSld name="2_Title Slide_1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44200" y="2509675"/>
            <a:ext cx="6307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dxFeed</a:t>
            </a:r>
            <a:endParaRPr sz="4000" b="1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3">
  <p:cSld name="2_Title Slide_1_2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644200" y="2509675"/>
            <a:ext cx="6307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dxFeed</a:t>
            </a:r>
            <a:endParaRPr sz="4000" b="1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4">
  <p:cSld name="2_Title Slide_1_2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644200" y="2509675"/>
            <a:ext cx="6307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dxFeed</a:t>
            </a:r>
            <a:endParaRPr sz="4000" b="1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5">
  <p:cSld name="2_Title Slide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" y="706622"/>
            <a:ext cx="1710223" cy="4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644200" y="3237925"/>
            <a:ext cx="5891700" cy="16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ahoma"/>
              <a:buNone/>
              <a:defRPr sz="2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644200" y="2509675"/>
            <a:ext cx="6307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dxFeed</a:t>
            </a:r>
            <a:endParaRPr sz="4000" b="1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- Intermediate 3">
  <p:cSld name="2_Title and Content_1_3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0" y="20250"/>
            <a:ext cx="12192000" cy="6817500"/>
          </a:xfrm>
          <a:prstGeom prst="rect">
            <a:avLst/>
          </a:prstGeom>
          <a:gradFill>
            <a:gsLst>
              <a:gs pos="0">
                <a:schemeClr val="dk1">
                  <a:alpha val="60110"/>
                </a:schemeClr>
              </a:gs>
              <a:gs pos="50000">
                <a:schemeClr val="dk1">
                  <a:alpha val="60110"/>
                </a:schemeClr>
              </a:gs>
              <a:gs pos="100000">
                <a:srgbClr val="3C4351">
                  <a:alpha val="34901"/>
                  <a:alpha val="601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636275" y="2501900"/>
            <a:ext cx="661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5F7F6"/>
              </a:buClr>
              <a:buSzPts val="3600"/>
              <a:buFont typeface="Tahoma"/>
              <a:buNone/>
              <a:defRPr sz="3600">
                <a:solidFill>
                  <a:srgbClr val="F5F7F6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8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5800" y="2085975"/>
            <a:ext cx="77157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AutoNum type="arabicPeriod"/>
              <a:def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◼"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3020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●"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1750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AutoNum type="arabicPeriod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1750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◼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  <a:defRPr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lvl="6" indent="-29845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→"/>
              <a:defRPr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lvl="7" indent="-298450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✓"/>
              <a:defRPr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lvl="8" indent="-298450" rtl="0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Tahoma"/>
              <a:buChar char="−"/>
              <a:defRPr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  <p:sldLayoutId id="2147483672" r:id="rId18"/>
    <p:sldLayoutId id="2147483675" r:id="rId19"/>
    <p:sldLayoutId id="2147483676" r:id="rId20"/>
    <p:sldLayoutId id="2147483677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7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ov@dxfeed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gchain.com/langsmit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deepeval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xfeed.com/" TargetMode="External"/><Relationship Id="rId13" Type="http://schemas.openxmlformats.org/officeDocument/2006/relationships/hyperlink" Target="https://arxiv.org/abs/2311.15548" TargetMode="External"/><Relationship Id="rId3" Type="http://schemas.openxmlformats.org/officeDocument/2006/relationships/hyperlink" Target="https://dxfeed.com/solutions/summerfox-market-intelligence-plus-ai/" TargetMode="External"/><Relationship Id="rId7" Type="http://schemas.openxmlformats.org/officeDocument/2006/relationships/hyperlink" Target="https://www.linkedin.com/in/tonytonov/" TargetMode="External"/><Relationship Id="rId12" Type="http://schemas.openxmlformats.org/officeDocument/2006/relationships/hyperlink" Target="https://epoch.ai/trend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channel/UC668TxsgvClVc5L8mA3rbEQ" TargetMode="External"/><Relationship Id="rId11" Type="http://schemas.openxmlformats.org/officeDocument/2006/relationships/hyperlink" Target="https://hai.stanford.edu/ai-index/2025-ai-index-report" TargetMode="External"/><Relationship Id="rId5" Type="http://schemas.openxmlformats.org/officeDocument/2006/relationships/hyperlink" Target="https://www.linkedin.com/company/dxfeed" TargetMode="External"/><Relationship Id="rId10" Type="http://schemas.openxmlformats.org/officeDocument/2006/relationships/hyperlink" Target="https://www.anthropic.com/news/the-anthropic-economic-index" TargetMode="External"/><Relationship Id="rId4" Type="http://schemas.openxmlformats.org/officeDocument/2006/relationships/hyperlink" Target="https://dxfeed.com/solutions/dxfeed-grenadier/" TargetMode="Externa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arxiv.org/abs/2311.1554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subTitle" idx="2"/>
          </p:nvPr>
        </p:nvSpPr>
        <p:spPr>
          <a:xfrm>
            <a:off x="644200" y="2540200"/>
            <a:ext cx="6531041" cy="11453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dirty="0">
                <a:solidFill>
                  <a:schemeClr val="lt1"/>
                </a:solidFill>
              </a:rPr>
              <a:t>The Market Whisperers: </a:t>
            </a:r>
            <a:endParaRPr lang="en-US" sz="1800" b="0" dirty="0">
              <a:solidFill>
                <a:srgbClr val="000000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n-US" sz="2800" b="0" dirty="0">
                <a:solidFill>
                  <a:schemeClr val="lt1"/>
                </a:solidFill>
              </a:rPr>
              <a:t>How We Tame Our AI Models</a:t>
            </a:r>
          </a:p>
        </p:txBody>
      </p:sp>
      <p:sp>
        <p:nvSpPr>
          <p:cNvPr id="5" name="Google Shape;98;p24"/>
          <p:cNvSpPr txBox="1"/>
          <p:nvPr/>
        </p:nvSpPr>
        <p:spPr>
          <a:xfrm>
            <a:off x="593400" y="4891705"/>
            <a:ext cx="362935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Anton Antonov</a:t>
            </a:r>
            <a:endParaRPr sz="1800" b="0" i="0" u="none" strike="noStrike" cap="none" dirty="0">
              <a:solidFill>
                <a:srgbClr val="DD481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Head of AI and Quant Research</a:t>
            </a:r>
            <a:r>
              <a:rPr lang="ru" sz="1800" b="0" i="0" u="none" strike="noStrike" cap="none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 b="0" i="0" u="sng" strike="noStrike" cap="none" dirty="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antonov@dxfeed.com</a:t>
            </a:r>
            <a:r>
              <a:rPr lang="ru" sz="1800" b="0" i="0" u="none" strike="noStrike" cap="none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ru" sz="1800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" sz="1800" b="0" i="0" u="none" strike="noStrike" cap="none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DKF</a:t>
            </a:r>
            <a:r>
              <a:rPr lang="ru" sz="1800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 Munich, 13.05.</a:t>
            </a:r>
            <a:r>
              <a:rPr lang="ru" sz="1800" b="0" i="0" u="none" strike="noStrike" cap="none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202</a:t>
            </a:r>
            <a:r>
              <a:rPr lang="ru" sz="1800" dirty="0">
                <a:solidFill>
                  <a:srgbClr val="DD4814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47FCD-47A1-96A8-E9FE-066B58C5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62" y="1783843"/>
            <a:ext cx="8414307" cy="4233614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2: Tool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21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409FB-E3A6-83E8-7126-3A6985D5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61" y="1783843"/>
            <a:ext cx="8414307" cy="4233614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2: Tool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46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85" y="2003954"/>
            <a:ext cx="10167482" cy="46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dxFeed SummerFox in Action</a:t>
            </a:r>
            <a:endParaRPr dirty="0"/>
          </a:p>
        </p:txBody>
      </p:sp>
      <p:sp>
        <p:nvSpPr>
          <p:cNvPr id="6" name="Google Shape;195;p35"/>
          <p:cNvSpPr txBox="1"/>
          <p:nvPr/>
        </p:nvSpPr>
        <p:spPr>
          <a:xfrm>
            <a:off x="5945926" y="1489500"/>
            <a:ext cx="479235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What data-driven insights are there? 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  <p:sp>
        <p:nvSpPr>
          <p:cNvPr id="7" name="Google Shape;196;p35"/>
          <p:cNvSpPr txBox="1"/>
          <p:nvPr/>
        </p:nvSpPr>
        <p:spPr>
          <a:xfrm>
            <a:off x="1092200" y="1489500"/>
            <a:ext cx="479235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What is the the high-level outlook?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  <p:sp>
        <p:nvSpPr>
          <p:cNvPr id="9" name="Google Shape;193;p35"/>
          <p:cNvSpPr txBox="1"/>
          <p:nvPr/>
        </p:nvSpPr>
        <p:spPr>
          <a:xfrm>
            <a:off x="973000" y="6237057"/>
            <a:ext cx="478212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How do recent news affect the stock?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  <p:sp>
        <p:nvSpPr>
          <p:cNvPr id="10" name="Google Shape;194;p35"/>
          <p:cNvSpPr txBox="1"/>
          <p:nvPr/>
        </p:nvSpPr>
        <p:spPr>
          <a:xfrm>
            <a:off x="5884550" y="6237057"/>
            <a:ext cx="506284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What is the current market consensus?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  <p:cxnSp>
        <p:nvCxnSpPr>
          <p:cNvPr id="2" name="Google Shape;243;p40">
            <a:extLst>
              <a:ext uri="{FF2B5EF4-FFF2-40B4-BE49-F238E27FC236}">
                <a16:creationId xmlns:a16="http://schemas.microsoft.com/office/drawing/2014/main" id="{5D3D5869-CE83-586D-4F8E-FCAAC8B89DC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488376" y="1935746"/>
            <a:ext cx="1147124" cy="724904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243;p40">
            <a:extLst>
              <a:ext uri="{FF2B5EF4-FFF2-40B4-BE49-F238E27FC236}">
                <a16:creationId xmlns:a16="http://schemas.microsoft.com/office/drawing/2014/main" id="{45DD77D4-C061-6C31-6200-74D8644BDD6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342101" y="1935746"/>
            <a:ext cx="300249" cy="1636564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" name="Google Shape;243;p40">
            <a:extLst>
              <a:ext uri="{FF2B5EF4-FFF2-40B4-BE49-F238E27FC236}">
                <a16:creationId xmlns:a16="http://schemas.microsoft.com/office/drawing/2014/main" id="{A14E88F9-B50C-133A-0A4D-943C4B9F7DA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364063" y="4749800"/>
            <a:ext cx="3645439" cy="1487257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243;p40">
            <a:extLst>
              <a:ext uri="{FF2B5EF4-FFF2-40B4-BE49-F238E27FC236}">
                <a16:creationId xmlns:a16="http://schemas.microsoft.com/office/drawing/2014/main" id="{5BE7EDB1-8097-816D-C534-3455D39B9163}"/>
              </a:ext>
            </a:extLst>
          </p:cNvPr>
          <p:cNvCxnSpPr>
            <a:cxnSpLocks/>
          </p:cNvCxnSpPr>
          <p:nvPr/>
        </p:nvCxnSpPr>
        <p:spPr>
          <a:xfrm flipV="1">
            <a:off x="6610350" y="5772150"/>
            <a:ext cx="399152" cy="487950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8792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3: Implementation</a:t>
            </a:r>
            <a:endParaRPr dirty="0"/>
          </a:p>
        </p:txBody>
      </p:sp>
      <p:sp>
        <p:nvSpPr>
          <p:cNvPr id="5" name="Google Shape;203;p36"/>
          <p:cNvSpPr txBox="1">
            <a:spLocks/>
          </p:cNvSpPr>
          <p:nvPr/>
        </p:nvSpPr>
        <p:spPr>
          <a:xfrm>
            <a:off x="1111093" y="1904993"/>
            <a:ext cx="4816779" cy="3776110"/>
          </a:xfrm>
          <a:custGeom>
            <a:avLst/>
            <a:gdLst>
              <a:gd name="connsiteX0" fmla="*/ 0 w 4816779"/>
              <a:gd name="connsiteY0" fmla="*/ 0 h 3776110"/>
              <a:gd name="connsiteX1" fmla="*/ 543608 w 4816779"/>
              <a:gd name="connsiteY1" fmla="*/ 0 h 3776110"/>
              <a:gd name="connsiteX2" fmla="*/ 1087216 w 4816779"/>
              <a:gd name="connsiteY2" fmla="*/ 0 h 3776110"/>
              <a:gd name="connsiteX3" fmla="*/ 1871663 w 4816779"/>
              <a:gd name="connsiteY3" fmla="*/ 0 h 3776110"/>
              <a:gd name="connsiteX4" fmla="*/ 2607942 w 4816779"/>
              <a:gd name="connsiteY4" fmla="*/ 0 h 3776110"/>
              <a:gd name="connsiteX5" fmla="*/ 3296053 w 4816779"/>
              <a:gd name="connsiteY5" fmla="*/ 0 h 3776110"/>
              <a:gd name="connsiteX6" fmla="*/ 3839661 w 4816779"/>
              <a:gd name="connsiteY6" fmla="*/ 0 h 3776110"/>
              <a:gd name="connsiteX7" fmla="*/ 4816779 w 4816779"/>
              <a:gd name="connsiteY7" fmla="*/ 0 h 3776110"/>
              <a:gd name="connsiteX8" fmla="*/ 4816779 w 4816779"/>
              <a:gd name="connsiteY8" fmla="*/ 553829 h 3776110"/>
              <a:gd name="connsiteX9" fmla="*/ 4816779 w 4816779"/>
              <a:gd name="connsiteY9" fmla="*/ 1145420 h 3776110"/>
              <a:gd name="connsiteX10" fmla="*/ 4816779 w 4816779"/>
              <a:gd name="connsiteY10" fmla="*/ 1661488 h 3776110"/>
              <a:gd name="connsiteX11" fmla="*/ 4816779 w 4816779"/>
              <a:gd name="connsiteY11" fmla="*/ 2328601 h 3776110"/>
              <a:gd name="connsiteX12" fmla="*/ 4816779 w 4816779"/>
              <a:gd name="connsiteY12" fmla="*/ 2995714 h 3776110"/>
              <a:gd name="connsiteX13" fmla="*/ 4816779 w 4816779"/>
              <a:gd name="connsiteY13" fmla="*/ 3776110 h 3776110"/>
              <a:gd name="connsiteX14" fmla="*/ 4080500 w 4816779"/>
              <a:gd name="connsiteY14" fmla="*/ 3776110 h 3776110"/>
              <a:gd name="connsiteX15" fmla="*/ 3536892 w 4816779"/>
              <a:gd name="connsiteY15" fmla="*/ 3776110 h 3776110"/>
              <a:gd name="connsiteX16" fmla="*/ 2848781 w 4816779"/>
              <a:gd name="connsiteY16" fmla="*/ 3776110 h 3776110"/>
              <a:gd name="connsiteX17" fmla="*/ 2112502 w 4816779"/>
              <a:gd name="connsiteY17" fmla="*/ 3776110 h 3776110"/>
              <a:gd name="connsiteX18" fmla="*/ 1520726 w 4816779"/>
              <a:gd name="connsiteY18" fmla="*/ 3776110 h 3776110"/>
              <a:gd name="connsiteX19" fmla="*/ 880782 w 4816779"/>
              <a:gd name="connsiteY19" fmla="*/ 3776110 h 3776110"/>
              <a:gd name="connsiteX20" fmla="*/ 0 w 4816779"/>
              <a:gd name="connsiteY20" fmla="*/ 3776110 h 3776110"/>
              <a:gd name="connsiteX21" fmla="*/ 0 w 4816779"/>
              <a:gd name="connsiteY21" fmla="*/ 3184519 h 3776110"/>
              <a:gd name="connsiteX22" fmla="*/ 0 w 4816779"/>
              <a:gd name="connsiteY22" fmla="*/ 2668451 h 3776110"/>
              <a:gd name="connsiteX23" fmla="*/ 0 w 4816779"/>
              <a:gd name="connsiteY23" fmla="*/ 2001338 h 3776110"/>
              <a:gd name="connsiteX24" fmla="*/ 0 w 4816779"/>
              <a:gd name="connsiteY24" fmla="*/ 1296464 h 3776110"/>
              <a:gd name="connsiteX25" fmla="*/ 0 w 4816779"/>
              <a:gd name="connsiteY25" fmla="*/ 704874 h 3776110"/>
              <a:gd name="connsiteX26" fmla="*/ 0 w 4816779"/>
              <a:gd name="connsiteY26" fmla="*/ 0 h 377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16779" h="3776110" extrusionOk="0">
                <a:moveTo>
                  <a:pt x="0" y="0"/>
                </a:moveTo>
                <a:cubicBezTo>
                  <a:pt x="202020" y="-10267"/>
                  <a:pt x="360237" y="-12478"/>
                  <a:pt x="543608" y="0"/>
                </a:cubicBezTo>
                <a:cubicBezTo>
                  <a:pt x="726979" y="12478"/>
                  <a:pt x="916120" y="4204"/>
                  <a:pt x="1087216" y="0"/>
                </a:cubicBezTo>
                <a:cubicBezTo>
                  <a:pt x="1258312" y="-4204"/>
                  <a:pt x="1614760" y="37731"/>
                  <a:pt x="1871663" y="0"/>
                </a:cubicBezTo>
                <a:cubicBezTo>
                  <a:pt x="2128566" y="-37731"/>
                  <a:pt x="2432515" y="-9728"/>
                  <a:pt x="2607942" y="0"/>
                </a:cubicBezTo>
                <a:cubicBezTo>
                  <a:pt x="2783369" y="9728"/>
                  <a:pt x="3056471" y="21879"/>
                  <a:pt x="3296053" y="0"/>
                </a:cubicBezTo>
                <a:cubicBezTo>
                  <a:pt x="3535635" y="-21879"/>
                  <a:pt x="3665469" y="-4175"/>
                  <a:pt x="3839661" y="0"/>
                </a:cubicBezTo>
                <a:cubicBezTo>
                  <a:pt x="4013853" y="4175"/>
                  <a:pt x="4588212" y="-37919"/>
                  <a:pt x="4816779" y="0"/>
                </a:cubicBezTo>
                <a:cubicBezTo>
                  <a:pt x="4802436" y="215225"/>
                  <a:pt x="4843648" y="333198"/>
                  <a:pt x="4816779" y="553829"/>
                </a:cubicBezTo>
                <a:cubicBezTo>
                  <a:pt x="4789910" y="774460"/>
                  <a:pt x="4830755" y="942988"/>
                  <a:pt x="4816779" y="1145420"/>
                </a:cubicBezTo>
                <a:cubicBezTo>
                  <a:pt x="4802803" y="1347852"/>
                  <a:pt x="4794498" y="1444958"/>
                  <a:pt x="4816779" y="1661488"/>
                </a:cubicBezTo>
                <a:cubicBezTo>
                  <a:pt x="4839060" y="1878018"/>
                  <a:pt x="4799837" y="2012155"/>
                  <a:pt x="4816779" y="2328601"/>
                </a:cubicBezTo>
                <a:cubicBezTo>
                  <a:pt x="4833721" y="2645047"/>
                  <a:pt x="4809562" y="2810241"/>
                  <a:pt x="4816779" y="2995714"/>
                </a:cubicBezTo>
                <a:cubicBezTo>
                  <a:pt x="4823996" y="3181187"/>
                  <a:pt x="4786337" y="3456529"/>
                  <a:pt x="4816779" y="3776110"/>
                </a:cubicBezTo>
                <a:cubicBezTo>
                  <a:pt x="4562739" y="3808943"/>
                  <a:pt x="4338196" y="3808772"/>
                  <a:pt x="4080500" y="3776110"/>
                </a:cubicBezTo>
                <a:cubicBezTo>
                  <a:pt x="3822804" y="3743448"/>
                  <a:pt x="3723149" y="3778994"/>
                  <a:pt x="3536892" y="3776110"/>
                </a:cubicBezTo>
                <a:cubicBezTo>
                  <a:pt x="3350635" y="3773226"/>
                  <a:pt x="3136239" y="3777841"/>
                  <a:pt x="2848781" y="3776110"/>
                </a:cubicBezTo>
                <a:cubicBezTo>
                  <a:pt x="2561323" y="3774379"/>
                  <a:pt x="2282670" y="3794909"/>
                  <a:pt x="2112502" y="3776110"/>
                </a:cubicBezTo>
                <a:cubicBezTo>
                  <a:pt x="1942334" y="3757311"/>
                  <a:pt x="1672180" y="3776926"/>
                  <a:pt x="1520726" y="3776110"/>
                </a:cubicBezTo>
                <a:cubicBezTo>
                  <a:pt x="1369272" y="3775294"/>
                  <a:pt x="1192238" y="3767535"/>
                  <a:pt x="880782" y="3776110"/>
                </a:cubicBezTo>
                <a:cubicBezTo>
                  <a:pt x="569326" y="3784685"/>
                  <a:pt x="418412" y="3756718"/>
                  <a:pt x="0" y="3776110"/>
                </a:cubicBezTo>
                <a:cubicBezTo>
                  <a:pt x="12888" y="3606695"/>
                  <a:pt x="-22597" y="3340517"/>
                  <a:pt x="0" y="3184519"/>
                </a:cubicBezTo>
                <a:cubicBezTo>
                  <a:pt x="22597" y="3028521"/>
                  <a:pt x="-24842" y="2813274"/>
                  <a:pt x="0" y="2668451"/>
                </a:cubicBezTo>
                <a:cubicBezTo>
                  <a:pt x="24842" y="2523628"/>
                  <a:pt x="-493" y="2174295"/>
                  <a:pt x="0" y="2001338"/>
                </a:cubicBezTo>
                <a:cubicBezTo>
                  <a:pt x="493" y="1828381"/>
                  <a:pt x="4770" y="1610158"/>
                  <a:pt x="0" y="1296464"/>
                </a:cubicBezTo>
                <a:cubicBezTo>
                  <a:pt x="-4770" y="982770"/>
                  <a:pt x="16405" y="872216"/>
                  <a:pt x="0" y="704874"/>
                </a:cubicBezTo>
                <a:cubicBezTo>
                  <a:pt x="-16405" y="537532"/>
                  <a:pt x="-29022" y="269950"/>
                  <a:pt x="0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7979178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dirty="0"/>
              <a:t>Prompt engineering techniques:</a:t>
            </a:r>
          </a:p>
          <a:p>
            <a:pPr indent="-317500">
              <a:spcBef>
                <a:spcPts val="600"/>
              </a:spcBef>
              <a:buSzPts val="1400"/>
              <a:buFont typeface="Tahoma"/>
              <a:buChar char="●"/>
            </a:pPr>
            <a:r>
              <a:rPr lang="en-US" dirty="0"/>
              <a:t>Be specific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Provide few-shot response examples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Establish specific guardrails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Make sure that the LLM does not do what it’s not good at (zero-shot reasoning, derived calculations)</a:t>
            </a:r>
          </a:p>
          <a:p>
            <a:pPr marL="0" indent="0">
              <a:spcBef>
                <a:spcPts val="600"/>
              </a:spcBef>
            </a:pPr>
            <a:r>
              <a:rPr lang="en-US" dirty="0"/>
              <a:t>Performance and audit:</a:t>
            </a:r>
          </a:p>
          <a:p>
            <a:pPr indent="-317500">
              <a:spcBef>
                <a:spcPts val="600"/>
              </a:spcBef>
              <a:buSzPts val="1400"/>
              <a:buFont typeface="Tahoma"/>
              <a:buChar char="●"/>
            </a:pPr>
            <a:r>
              <a:rPr lang="en-US" dirty="0"/>
              <a:t>Enable prompt and response caching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Implement tracing (e.g., via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Langsmith</a:t>
            </a:r>
            <a:r>
              <a:rPr lang="en-US" dirty="0"/>
              <a:t>)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Have multiple independent LLM vendors</a:t>
            </a:r>
          </a:p>
        </p:txBody>
      </p:sp>
      <p:sp>
        <p:nvSpPr>
          <p:cNvPr id="6" name="Google Shape;204;p36"/>
          <p:cNvSpPr txBox="1">
            <a:spLocks/>
          </p:cNvSpPr>
          <p:nvPr/>
        </p:nvSpPr>
        <p:spPr>
          <a:xfrm>
            <a:off x="6264130" y="1904993"/>
            <a:ext cx="5540145" cy="4463126"/>
          </a:xfrm>
          <a:custGeom>
            <a:avLst/>
            <a:gdLst>
              <a:gd name="connsiteX0" fmla="*/ 0 w 5540145"/>
              <a:gd name="connsiteY0" fmla="*/ 0 h 4463126"/>
              <a:gd name="connsiteX1" fmla="*/ 637117 w 5540145"/>
              <a:gd name="connsiteY1" fmla="*/ 0 h 4463126"/>
              <a:gd name="connsiteX2" fmla="*/ 1329635 w 5540145"/>
              <a:gd name="connsiteY2" fmla="*/ 0 h 4463126"/>
              <a:gd name="connsiteX3" fmla="*/ 1911350 w 5540145"/>
              <a:gd name="connsiteY3" fmla="*/ 0 h 4463126"/>
              <a:gd name="connsiteX4" fmla="*/ 2659270 w 5540145"/>
              <a:gd name="connsiteY4" fmla="*/ 0 h 4463126"/>
              <a:gd name="connsiteX5" fmla="*/ 3462591 w 5540145"/>
              <a:gd name="connsiteY5" fmla="*/ 0 h 4463126"/>
              <a:gd name="connsiteX6" fmla="*/ 4210510 w 5540145"/>
              <a:gd name="connsiteY6" fmla="*/ 0 h 4463126"/>
              <a:gd name="connsiteX7" fmla="*/ 5540145 w 5540145"/>
              <a:gd name="connsiteY7" fmla="*/ 0 h 4463126"/>
              <a:gd name="connsiteX8" fmla="*/ 5540145 w 5540145"/>
              <a:gd name="connsiteY8" fmla="*/ 682221 h 4463126"/>
              <a:gd name="connsiteX9" fmla="*/ 5540145 w 5540145"/>
              <a:gd name="connsiteY9" fmla="*/ 1409073 h 4463126"/>
              <a:gd name="connsiteX10" fmla="*/ 5540145 w 5540145"/>
              <a:gd name="connsiteY10" fmla="*/ 1912768 h 4463126"/>
              <a:gd name="connsiteX11" fmla="*/ 5540145 w 5540145"/>
              <a:gd name="connsiteY11" fmla="*/ 2416464 h 4463126"/>
              <a:gd name="connsiteX12" fmla="*/ 5540145 w 5540145"/>
              <a:gd name="connsiteY12" fmla="*/ 3009422 h 4463126"/>
              <a:gd name="connsiteX13" fmla="*/ 5540145 w 5540145"/>
              <a:gd name="connsiteY13" fmla="*/ 3691643 h 4463126"/>
              <a:gd name="connsiteX14" fmla="*/ 5540145 w 5540145"/>
              <a:gd name="connsiteY14" fmla="*/ 4463126 h 4463126"/>
              <a:gd name="connsiteX15" fmla="*/ 4736824 w 5540145"/>
              <a:gd name="connsiteY15" fmla="*/ 4463126 h 4463126"/>
              <a:gd name="connsiteX16" fmla="*/ 4210510 w 5540145"/>
              <a:gd name="connsiteY16" fmla="*/ 4463126 h 4463126"/>
              <a:gd name="connsiteX17" fmla="*/ 3573394 w 5540145"/>
              <a:gd name="connsiteY17" fmla="*/ 4463126 h 4463126"/>
              <a:gd name="connsiteX18" fmla="*/ 2936277 w 5540145"/>
              <a:gd name="connsiteY18" fmla="*/ 4463126 h 4463126"/>
              <a:gd name="connsiteX19" fmla="*/ 2243759 w 5540145"/>
              <a:gd name="connsiteY19" fmla="*/ 4463126 h 4463126"/>
              <a:gd name="connsiteX20" fmla="*/ 1551241 w 5540145"/>
              <a:gd name="connsiteY20" fmla="*/ 4463126 h 4463126"/>
              <a:gd name="connsiteX21" fmla="*/ 803321 w 5540145"/>
              <a:gd name="connsiteY21" fmla="*/ 4463126 h 4463126"/>
              <a:gd name="connsiteX22" fmla="*/ 0 w 5540145"/>
              <a:gd name="connsiteY22" fmla="*/ 4463126 h 4463126"/>
              <a:gd name="connsiteX23" fmla="*/ 0 w 5540145"/>
              <a:gd name="connsiteY23" fmla="*/ 3870168 h 4463126"/>
              <a:gd name="connsiteX24" fmla="*/ 0 w 5540145"/>
              <a:gd name="connsiteY24" fmla="*/ 3321841 h 4463126"/>
              <a:gd name="connsiteX25" fmla="*/ 0 w 5540145"/>
              <a:gd name="connsiteY25" fmla="*/ 2728883 h 4463126"/>
              <a:gd name="connsiteX26" fmla="*/ 0 w 5540145"/>
              <a:gd name="connsiteY26" fmla="*/ 2046662 h 4463126"/>
              <a:gd name="connsiteX27" fmla="*/ 0 w 5540145"/>
              <a:gd name="connsiteY27" fmla="*/ 1542966 h 4463126"/>
              <a:gd name="connsiteX28" fmla="*/ 0 w 5540145"/>
              <a:gd name="connsiteY28" fmla="*/ 860746 h 4463126"/>
              <a:gd name="connsiteX29" fmla="*/ 0 w 5540145"/>
              <a:gd name="connsiteY29" fmla="*/ 0 h 446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40145" h="4463126" extrusionOk="0">
                <a:moveTo>
                  <a:pt x="0" y="0"/>
                </a:moveTo>
                <a:cubicBezTo>
                  <a:pt x="258132" y="-12019"/>
                  <a:pt x="499677" y="12185"/>
                  <a:pt x="637117" y="0"/>
                </a:cubicBezTo>
                <a:cubicBezTo>
                  <a:pt x="774557" y="-12185"/>
                  <a:pt x="1112445" y="12054"/>
                  <a:pt x="1329635" y="0"/>
                </a:cubicBezTo>
                <a:cubicBezTo>
                  <a:pt x="1546825" y="-12054"/>
                  <a:pt x="1621744" y="-9535"/>
                  <a:pt x="1911350" y="0"/>
                </a:cubicBezTo>
                <a:cubicBezTo>
                  <a:pt x="2200957" y="9535"/>
                  <a:pt x="2325988" y="-9767"/>
                  <a:pt x="2659270" y="0"/>
                </a:cubicBezTo>
                <a:cubicBezTo>
                  <a:pt x="2992552" y="9767"/>
                  <a:pt x="3100660" y="-1849"/>
                  <a:pt x="3462591" y="0"/>
                </a:cubicBezTo>
                <a:cubicBezTo>
                  <a:pt x="3824522" y="1849"/>
                  <a:pt x="4008384" y="11204"/>
                  <a:pt x="4210510" y="0"/>
                </a:cubicBezTo>
                <a:cubicBezTo>
                  <a:pt x="4412636" y="-11204"/>
                  <a:pt x="5249589" y="-16032"/>
                  <a:pt x="5540145" y="0"/>
                </a:cubicBezTo>
                <a:cubicBezTo>
                  <a:pt x="5537627" y="176064"/>
                  <a:pt x="5523399" y="377570"/>
                  <a:pt x="5540145" y="682221"/>
                </a:cubicBezTo>
                <a:cubicBezTo>
                  <a:pt x="5556891" y="986872"/>
                  <a:pt x="5534805" y="1164768"/>
                  <a:pt x="5540145" y="1409073"/>
                </a:cubicBezTo>
                <a:cubicBezTo>
                  <a:pt x="5545485" y="1653378"/>
                  <a:pt x="5540496" y="1724147"/>
                  <a:pt x="5540145" y="1912768"/>
                </a:cubicBezTo>
                <a:cubicBezTo>
                  <a:pt x="5539794" y="2101389"/>
                  <a:pt x="5533768" y="2268227"/>
                  <a:pt x="5540145" y="2416464"/>
                </a:cubicBezTo>
                <a:cubicBezTo>
                  <a:pt x="5546522" y="2564701"/>
                  <a:pt x="5548975" y="2820537"/>
                  <a:pt x="5540145" y="3009422"/>
                </a:cubicBezTo>
                <a:cubicBezTo>
                  <a:pt x="5531315" y="3198307"/>
                  <a:pt x="5548809" y="3405638"/>
                  <a:pt x="5540145" y="3691643"/>
                </a:cubicBezTo>
                <a:cubicBezTo>
                  <a:pt x="5531481" y="3977648"/>
                  <a:pt x="5512020" y="4179268"/>
                  <a:pt x="5540145" y="4463126"/>
                </a:cubicBezTo>
                <a:cubicBezTo>
                  <a:pt x="5331436" y="4445151"/>
                  <a:pt x="5016466" y="4477304"/>
                  <a:pt x="4736824" y="4463126"/>
                </a:cubicBezTo>
                <a:cubicBezTo>
                  <a:pt x="4457182" y="4448948"/>
                  <a:pt x="4471606" y="4443357"/>
                  <a:pt x="4210510" y="4463126"/>
                </a:cubicBezTo>
                <a:cubicBezTo>
                  <a:pt x="3949414" y="4482895"/>
                  <a:pt x="3824939" y="4463945"/>
                  <a:pt x="3573394" y="4463126"/>
                </a:cubicBezTo>
                <a:cubicBezTo>
                  <a:pt x="3321849" y="4462307"/>
                  <a:pt x="3083321" y="4471500"/>
                  <a:pt x="2936277" y="4463126"/>
                </a:cubicBezTo>
                <a:cubicBezTo>
                  <a:pt x="2789233" y="4454752"/>
                  <a:pt x="2477981" y="4494701"/>
                  <a:pt x="2243759" y="4463126"/>
                </a:cubicBezTo>
                <a:cubicBezTo>
                  <a:pt x="2009537" y="4431551"/>
                  <a:pt x="1800562" y="4483091"/>
                  <a:pt x="1551241" y="4463126"/>
                </a:cubicBezTo>
                <a:cubicBezTo>
                  <a:pt x="1301920" y="4443161"/>
                  <a:pt x="1005943" y="4445472"/>
                  <a:pt x="803321" y="4463126"/>
                </a:cubicBezTo>
                <a:cubicBezTo>
                  <a:pt x="600699" y="4480780"/>
                  <a:pt x="345450" y="4478653"/>
                  <a:pt x="0" y="4463126"/>
                </a:cubicBezTo>
                <a:cubicBezTo>
                  <a:pt x="-27993" y="4167224"/>
                  <a:pt x="10876" y="3999133"/>
                  <a:pt x="0" y="3870168"/>
                </a:cubicBezTo>
                <a:cubicBezTo>
                  <a:pt x="-10876" y="3741203"/>
                  <a:pt x="25109" y="3484771"/>
                  <a:pt x="0" y="3321841"/>
                </a:cubicBezTo>
                <a:cubicBezTo>
                  <a:pt x="-25109" y="3158911"/>
                  <a:pt x="-1390" y="2891585"/>
                  <a:pt x="0" y="2728883"/>
                </a:cubicBezTo>
                <a:cubicBezTo>
                  <a:pt x="1390" y="2566181"/>
                  <a:pt x="18432" y="2283166"/>
                  <a:pt x="0" y="2046662"/>
                </a:cubicBezTo>
                <a:cubicBezTo>
                  <a:pt x="-18432" y="1810158"/>
                  <a:pt x="-13638" y="1700216"/>
                  <a:pt x="0" y="1542966"/>
                </a:cubicBezTo>
                <a:cubicBezTo>
                  <a:pt x="13638" y="1385716"/>
                  <a:pt x="-17879" y="1035482"/>
                  <a:pt x="0" y="860746"/>
                </a:cubicBezTo>
                <a:cubicBezTo>
                  <a:pt x="17879" y="686010"/>
                  <a:pt x="-12790" y="237353"/>
                  <a:pt x="0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5096995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dirty="0"/>
              <a:t>Quality control through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Deepeval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endParaRPr lang="en-US" dirty="0"/>
          </a:p>
          <a:p>
            <a:pPr marL="0" indent="0">
              <a:spcBef>
                <a:spcPts val="600"/>
              </a:spcBef>
            </a:pPr>
            <a:r>
              <a:rPr lang="en-US" dirty="0"/>
              <a:t>Key metrics to monitor: </a:t>
            </a:r>
          </a:p>
          <a:p>
            <a:pPr indent="-317500">
              <a:spcBef>
                <a:spcPts val="600"/>
              </a:spcBef>
              <a:buSzPts val="1400"/>
              <a:buFont typeface="Tahoma"/>
              <a:buChar char="●"/>
            </a:pPr>
            <a:r>
              <a:rPr lang="en-US" dirty="0"/>
              <a:t>Factual correctness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Alignment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Toxicity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Contextual relevancy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Bias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Hallucination rates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Adherence to guardrails</a:t>
            </a:r>
          </a:p>
          <a:p>
            <a:pPr marL="0" indent="0">
              <a:spcBef>
                <a:spcPts val="600"/>
              </a:spcBef>
            </a:pPr>
            <a:r>
              <a:rPr lang="en-US" dirty="0" err="1"/>
              <a:t>Eval</a:t>
            </a:r>
            <a:r>
              <a:rPr lang="en-US" dirty="0"/>
              <a:t> cycles in the development workflow:</a:t>
            </a:r>
          </a:p>
          <a:p>
            <a:pPr indent="-317500">
              <a:spcBef>
                <a:spcPts val="600"/>
              </a:spcBef>
              <a:buSzPts val="1400"/>
              <a:buFont typeface="Tahoma"/>
              <a:buChar char="●"/>
            </a:pPr>
            <a:r>
              <a:rPr lang="en-US" dirty="0"/>
              <a:t>At new releases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For switchover to new models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As early warnings of model degradation</a:t>
            </a:r>
          </a:p>
        </p:txBody>
      </p:sp>
    </p:spTree>
    <p:extLst>
      <p:ext uri="{BB962C8B-B14F-4D97-AF65-F5344CB8AC3E}">
        <p14:creationId xmlns:p14="http://schemas.microsoft.com/office/powerpoint/2010/main" val="16174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03A2D8-810B-71D5-1C0F-FE6CDF26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00" y="1523071"/>
            <a:ext cx="4069744" cy="4802132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3: Evals</a:t>
            </a:r>
            <a:endParaRPr dirty="0"/>
          </a:p>
        </p:txBody>
      </p:sp>
      <p:sp>
        <p:nvSpPr>
          <p:cNvPr id="5" name="Google Shape;216;p37"/>
          <p:cNvSpPr txBox="1"/>
          <p:nvPr/>
        </p:nvSpPr>
        <p:spPr>
          <a:xfrm>
            <a:off x="1090814" y="5336722"/>
            <a:ext cx="500518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point validating LLM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against</a:t>
            </a:r>
            <a:r>
              <a:rPr lang="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itself?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Google Shape;217;p37"/>
          <p:cNvSpPr txBox="1"/>
          <p:nvPr/>
        </p:nvSpPr>
        <p:spPr>
          <a:xfrm>
            <a:off x="3561685" y="5799272"/>
            <a:ext cx="37662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Against </a:t>
            </a:r>
            <a:r>
              <a:rPr lang="ru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bigger 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ru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better model!</a:t>
            </a:r>
            <a:endParaRPr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Google Shape;141;p28">
            <a:extLst>
              <a:ext uri="{FF2B5EF4-FFF2-40B4-BE49-F238E27FC236}">
                <a16:creationId xmlns:a16="http://schemas.microsoft.com/office/drawing/2014/main" id="{0850AEB2-F082-7DCB-55C5-AB67BE9AF350}"/>
              </a:ext>
            </a:extLst>
          </p:cNvPr>
          <p:cNvSpPr txBox="1"/>
          <p:nvPr/>
        </p:nvSpPr>
        <p:spPr>
          <a:xfrm>
            <a:off x="10718100" y="5757747"/>
            <a:ext cx="532245" cy="50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❌</a:t>
            </a:r>
            <a:endParaRPr sz="2000" dirty="0"/>
          </a:p>
        </p:txBody>
      </p:sp>
      <p:sp>
        <p:nvSpPr>
          <p:cNvPr id="7" name="Google Shape;144;p28">
            <a:extLst>
              <a:ext uri="{FF2B5EF4-FFF2-40B4-BE49-F238E27FC236}">
                <a16:creationId xmlns:a16="http://schemas.microsoft.com/office/drawing/2014/main" id="{23A974C7-3298-16D2-7410-7F1EC6AA7391}"/>
              </a:ext>
            </a:extLst>
          </p:cNvPr>
          <p:cNvSpPr txBox="1"/>
          <p:nvPr/>
        </p:nvSpPr>
        <p:spPr>
          <a:xfrm>
            <a:off x="10718099" y="2997561"/>
            <a:ext cx="532245" cy="50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✅</a:t>
            </a:r>
            <a:endParaRPr sz="2000" dirty="0"/>
          </a:p>
        </p:txBody>
      </p:sp>
      <p:sp>
        <p:nvSpPr>
          <p:cNvPr id="8" name="Google Shape;141;p28">
            <a:extLst>
              <a:ext uri="{FF2B5EF4-FFF2-40B4-BE49-F238E27FC236}">
                <a16:creationId xmlns:a16="http://schemas.microsoft.com/office/drawing/2014/main" id="{46E52BE5-71CB-77A0-AB1C-C27EEE21B24D}"/>
              </a:ext>
            </a:extLst>
          </p:cNvPr>
          <p:cNvSpPr txBox="1"/>
          <p:nvPr/>
        </p:nvSpPr>
        <p:spPr>
          <a:xfrm>
            <a:off x="10568941" y="4473643"/>
            <a:ext cx="532245" cy="50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❌</a:t>
            </a:r>
            <a:endParaRPr sz="2000" dirty="0"/>
          </a:p>
        </p:txBody>
      </p:sp>
      <p:sp>
        <p:nvSpPr>
          <p:cNvPr id="9" name="Google Shape;144;p28">
            <a:extLst>
              <a:ext uri="{FF2B5EF4-FFF2-40B4-BE49-F238E27FC236}">
                <a16:creationId xmlns:a16="http://schemas.microsoft.com/office/drawing/2014/main" id="{D88FD41B-2A5A-A35E-83BA-F6712A79606B}"/>
              </a:ext>
            </a:extLst>
          </p:cNvPr>
          <p:cNvSpPr txBox="1"/>
          <p:nvPr/>
        </p:nvSpPr>
        <p:spPr>
          <a:xfrm>
            <a:off x="10944964" y="4473643"/>
            <a:ext cx="532245" cy="50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✅</a:t>
            </a:r>
            <a:endParaRPr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3DE540-A0B4-24EC-DD19-A9FF0E7E6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9" y="1743018"/>
            <a:ext cx="6880781" cy="34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409465-6CAB-8A95-6632-E44FD5C1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84" y="4111396"/>
            <a:ext cx="3063870" cy="2014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76DAB4-57B8-D2A9-4A5C-BFCADEDD2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681" y="3294363"/>
            <a:ext cx="3064432" cy="2831100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4: In-house Models</a:t>
            </a:r>
            <a:endParaRPr dirty="0"/>
          </a:p>
        </p:txBody>
      </p:sp>
      <p:sp>
        <p:nvSpPr>
          <p:cNvPr id="3" name="Google Shape;223;p38"/>
          <p:cNvSpPr txBox="1">
            <a:spLocks/>
          </p:cNvSpPr>
          <p:nvPr/>
        </p:nvSpPr>
        <p:spPr>
          <a:xfrm>
            <a:off x="776150" y="1638766"/>
            <a:ext cx="8315029" cy="23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/>
            <a:r>
              <a:rPr lang="en-US" dirty="0"/>
              <a:t>The Market Anomaly Detection Challenge: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The needle in the haystack problem: rare and fuzzily defined events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Rule-based or feature engineered conditions:</a:t>
            </a:r>
          </a:p>
          <a:p>
            <a:pPr lvl="1" indent="-317500">
              <a:buSzPts val="1400"/>
              <a:buFont typeface="Tahoma"/>
              <a:buChar char="○"/>
            </a:pPr>
            <a:r>
              <a:rPr lang="en-US" dirty="0"/>
              <a:t>Must be manually constructed or selected</a:t>
            </a:r>
          </a:p>
          <a:p>
            <a:pPr lvl="1" indent="-317500">
              <a:buSzPts val="1400"/>
              <a:buFont typeface="Tahoma"/>
              <a:buChar char="○"/>
            </a:pPr>
            <a:r>
              <a:rPr lang="en-US" dirty="0"/>
              <a:t>Must be calibrated and recalibrated</a:t>
            </a:r>
          </a:p>
          <a:p>
            <a:pPr lvl="1" indent="-317500">
              <a:buSzPts val="1400"/>
              <a:buFont typeface="Tahoma"/>
              <a:buChar char="○"/>
            </a:pPr>
            <a:r>
              <a:rPr lang="en-US" dirty="0"/>
              <a:t>May get outdated quickly</a:t>
            </a:r>
          </a:p>
          <a:p>
            <a:pPr marL="914400" indent="0"/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393F5-80D4-3C1A-D0BC-FE5BF8E3EA21}"/>
              </a:ext>
            </a:extLst>
          </p:cNvPr>
          <p:cNvSpPr txBox="1"/>
          <p:nvPr/>
        </p:nvSpPr>
        <p:spPr>
          <a:xfrm>
            <a:off x="6594763" y="3653652"/>
            <a:ext cx="102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Anomaly?</a:t>
            </a:r>
            <a:endParaRPr lang="en-D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A7E92-B7C2-9B79-34B3-C59272229B36}"/>
              </a:ext>
            </a:extLst>
          </p:cNvPr>
          <p:cNvSpPr txBox="1"/>
          <p:nvPr/>
        </p:nvSpPr>
        <p:spPr>
          <a:xfrm>
            <a:off x="9849950" y="5364778"/>
            <a:ext cx="102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Anomaly?</a:t>
            </a:r>
            <a:endParaRPr lang="en-D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3A7E3B-3870-E3FD-B4EB-A564F44BF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46" y="4111396"/>
            <a:ext cx="3063870" cy="20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4: In-house Models</a:t>
            </a:r>
            <a:endParaRPr dirty="0"/>
          </a:p>
        </p:txBody>
      </p:sp>
      <p:sp>
        <p:nvSpPr>
          <p:cNvPr id="3" name="Google Shape;232;p39"/>
          <p:cNvSpPr txBox="1">
            <a:spLocks/>
          </p:cNvSpPr>
          <p:nvPr/>
        </p:nvSpPr>
        <p:spPr>
          <a:xfrm>
            <a:off x="776150" y="1666394"/>
            <a:ext cx="3887798" cy="329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en-US" dirty="0"/>
              <a:t>Our training setup:</a:t>
            </a:r>
          </a:p>
          <a:p>
            <a:pPr indent="-317500">
              <a:lnSpc>
                <a:spcPct val="115000"/>
              </a:lnSpc>
              <a:buSzPts val="1400"/>
              <a:buFont typeface="Tahoma"/>
              <a:buChar char="●"/>
            </a:pPr>
            <a:r>
              <a:rPr lang="en-US" dirty="0"/>
              <a:t>Order book snapshots sourced from Historical Data Lake (HDL)</a:t>
            </a:r>
          </a:p>
          <a:p>
            <a:pPr indent="-317500">
              <a:lnSpc>
                <a:spcPct val="120000"/>
              </a:lnSpc>
              <a:buSzPts val="1400"/>
              <a:buFont typeface="Tahoma"/>
              <a:buChar char="●"/>
            </a:pPr>
            <a:r>
              <a:rPr lang="en-US" dirty="0"/>
              <a:t>Autoencoder architecture (unsupervised learning)</a:t>
            </a:r>
          </a:p>
          <a:p>
            <a:pPr indent="-317500">
              <a:lnSpc>
                <a:spcPct val="120000"/>
              </a:lnSpc>
              <a:buSzPts val="1400"/>
              <a:buFont typeface="Tahoma"/>
              <a:buChar char="●"/>
            </a:pPr>
            <a:r>
              <a:rPr lang="en-US" dirty="0"/>
              <a:t>Reconstruction quality is what defines anomalousness</a:t>
            </a:r>
          </a:p>
          <a:p>
            <a:pPr indent="-317500">
              <a:lnSpc>
                <a:spcPct val="120000"/>
              </a:lnSpc>
              <a:buSzPts val="1400"/>
              <a:buFont typeface="Tahoma"/>
              <a:buChar char="●"/>
            </a:pPr>
            <a:r>
              <a:rPr lang="en-US" dirty="0"/>
              <a:t>Full control over the neural net parameters and model weights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C4AF4-59B2-6D25-959C-01608535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85" y="2343231"/>
            <a:ext cx="1404729" cy="923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3BDAF-CE36-7396-621F-6FE20C5D3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896" y="4826491"/>
            <a:ext cx="1404729" cy="923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75F0A-A78D-7437-A3BE-0869B0C2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897" y="3397683"/>
            <a:ext cx="1404728" cy="129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9398A-C6B5-931C-2502-6B6B78678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93" y="1621488"/>
            <a:ext cx="4175316" cy="50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FB5EB62-6B4D-002F-3075-C23B5D5F6D80}"/>
              </a:ext>
            </a:extLst>
          </p:cNvPr>
          <p:cNvGrpSpPr/>
          <p:nvPr/>
        </p:nvGrpSpPr>
        <p:grpSpPr>
          <a:xfrm>
            <a:off x="575400" y="1489500"/>
            <a:ext cx="11041200" cy="5191838"/>
            <a:chOff x="575400" y="1489500"/>
            <a:chExt cx="11041200" cy="5191838"/>
          </a:xfrm>
        </p:grpSpPr>
        <p:pic>
          <p:nvPicPr>
            <p:cNvPr id="4" name="Google Shape;24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400" y="1489500"/>
              <a:ext cx="11041200" cy="5191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A106-976A-B418-03A1-F0F86F4FA801}"/>
                </a:ext>
              </a:extLst>
            </p:cNvPr>
            <p:cNvSpPr/>
            <p:nvPr/>
          </p:nvSpPr>
          <p:spPr>
            <a:xfrm>
              <a:off x="692150" y="1531152"/>
              <a:ext cx="2050552" cy="292314"/>
            </a:xfrm>
            <a:prstGeom prst="rect">
              <a:avLst/>
            </a:prstGeom>
            <a:solidFill>
              <a:srgbClr val="0E11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5" name="Google Shape;243;p40"/>
          <p:cNvCxnSpPr>
            <a:cxnSpLocks/>
          </p:cNvCxnSpPr>
          <p:nvPr/>
        </p:nvCxnSpPr>
        <p:spPr>
          <a:xfrm>
            <a:off x="6194959" y="1929037"/>
            <a:ext cx="2927098" cy="770646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" name="Google Shape;244;p40"/>
          <p:cNvCxnSpPr>
            <a:stCxn id="8" idx="1"/>
          </p:cNvCxnSpPr>
          <p:nvPr/>
        </p:nvCxnSpPr>
        <p:spPr>
          <a:xfrm flipH="1">
            <a:off x="5672506" y="5113248"/>
            <a:ext cx="1632272" cy="431870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246;p40"/>
          <p:cNvCxnSpPr>
            <a:stCxn id="8" idx="1"/>
          </p:cNvCxnSpPr>
          <p:nvPr/>
        </p:nvCxnSpPr>
        <p:spPr>
          <a:xfrm flipH="1">
            <a:off x="7124743" y="5113248"/>
            <a:ext cx="180034" cy="431870"/>
          </a:xfrm>
          <a:prstGeom prst="straightConnector1">
            <a:avLst/>
          </a:prstGeom>
          <a:noFill/>
          <a:ln w="28575" cap="flat" cmpd="sng">
            <a:solidFill>
              <a:srgbClr val="F3511E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" name="Google Shape;245;p40"/>
          <p:cNvSpPr txBox="1"/>
          <p:nvPr/>
        </p:nvSpPr>
        <p:spPr>
          <a:xfrm>
            <a:off x="7304778" y="4866767"/>
            <a:ext cx="3947012" cy="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Pro tier: reconstructed book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dxFeed</a:t>
            </a:r>
            <a:r>
              <a:rPr lang="en-US" dirty="0"/>
              <a:t> Grenadier in Action</a:t>
            </a:r>
            <a:endParaRPr dirty="0"/>
          </a:p>
        </p:txBody>
      </p:sp>
      <p:sp>
        <p:nvSpPr>
          <p:cNvPr id="10" name="Google Shape;248;p40"/>
          <p:cNvSpPr txBox="1"/>
          <p:nvPr/>
        </p:nvSpPr>
        <p:spPr>
          <a:xfrm>
            <a:off x="2821105" y="1531152"/>
            <a:ext cx="403086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F3511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Verdana"/>
              </a:rPr>
              <a:t>Large orders far from the spread</a:t>
            </a:r>
            <a:endParaRPr sz="1700" b="1" dirty="0">
              <a:solidFill>
                <a:srgbClr val="F3511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9301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Key Takeaways</a:t>
            </a:r>
            <a:endParaRPr dirty="0"/>
          </a:p>
        </p:txBody>
      </p:sp>
      <p:sp>
        <p:nvSpPr>
          <p:cNvPr id="3" name="Google Shape;256;p41"/>
          <p:cNvSpPr txBox="1">
            <a:spLocks/>
          </p:cNvSpPr>
          <p:nvPr/>
        </p:nvSpPr>
        <p:spPr>
          <a:xfrm>
            <a:off x="776149" y="1795109"/>
            <a:ext cx="7728409" cy="271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336550">
              <a:buSzPts val="1700"/>
              <a:buFont typeface="Tahoma"/>
              <a:buAutoNum type="arabicPeriod"/>
            </a:pPr>
            <a:r>
              <a:rPr lang="en-US" dirty="0"/>
              <a:t>AI in finance requires specialized approaches </a:t>
            </a:r>
            <a:r>
              <a:rPr lang="en-US" u="sng" dirty="0"/>
              <a:t>beyond generic LLMs</a:t>
            </a:r>
          </a:p>
          <a:p>
            <a:pPr lvl="1" indent="-336550">
              <a:buSzPts val="1700"/>
              <a:buFont typeface="Tahoma"/>
              <a:buAutoNum type="alphaLcPeriod"/>
            </a:pPr>
            <a:r>
              <a:rPr lang="en-US" sz="1800" dirty="0"/>
              <a:t>Agentic workflows with guaranteed knowledge extraction</a:t>
            </a:r>
          </a:p>
          <a:p>
            <a:pPr lvl="1" indent="-336550">
              <a:buSzPts val="1700"/>
              <a:buFont typeface="Tahoma"/>
              <a:buAutoNum type="alphaLcPeriod"/>
            </a:pPr>
            <a:r>
              <a:rPr lang="en-US" sz="1800" dirty="0"/>
              <a:t>In-house ML models trained specifically for financial applications</a:t>
            </a:r>
          </a:p>
          <a:p>
            <a:pPr indent="-336550">
              <a:buSzPts val="1700"/>
              <a:buFont typeface="Tahoma"/>
              <a:buAutoNum type="arabicPeriod"/>
            </a:pPr>
            <a:r>
              <a:rPr lang="en-US" dirty="0"/>
              <a:t>Model Context Protocol enables flexible, secure tool use</a:t>
            </a:r>
          </a:p>
          <a:p>
            <a:pPr indent="-336550">
              <a:buSzPts val="1700"/>
              <a:buFont typeface="Tahoma"/>
              <a:buAutoNum type="arabicPeriod"/>
            </a:pPr>
            <a:r>
              <a:rPr lang="en-US" dirty="0"/>
              <a:t>Output quality is secured via:</a:t>
            </a:r>
          </a:p>
          <a:p>
            <a:pPr lvl="1" indent="-336550">
              <a:buSzPts val="1700"/>
              <a:buFont typeface="Tahoma"/>
              <a:buAutoNum type="alphaLcPeriod"/>
            </a:pPr>
            <a:r>
              <a:rPr lang="en-US" sz="1800" dirty="0"/>
              <a:t>Data layers and calculation engines</a:t>
            </a:r>
          </a:p>
          <a:p>
            <a:pPr lvl="1" indent="-336550">
              <a:buSzPts val="1700"/>
              <a:buFont typeface="Tahoma"/>
              <a:buAutoNum type="alphaLcPeriod"/>
            </a:pPr>
            <a:r>
              <a:rPr lang="en-US" sz="1800" dirty="0"/>
              <a:t>“LLM-as-a-judge” tests and specialized evals</a:t>
            </a:r>
          </a:p>
          <a:p>
            <a:pPr lvl="1" indent="-336550">
              <a:buSzPts val="1700"/>
              <a:buFont typeface="Tahoma"/>
              <a:buAutoNum type="alphaLcPeriod"/>
            </a:pPr>
            <a:r>
              <a:rPr lang="en-US" sz="1800" dirty="0"/>
              <a:t>Full control over the training cycle for in-house models</a:t>
            </a:r>
          </a:p>
        </p:txBody>
      </p:sp>
    </p:spTree>
    <p:extLst>
      <p:ext uri="{BB962C8B-B14F-4D97-AF65-F5344CB8AC3E}">
        <p14:creationId xmlns:p14="http://schemas.microsoft.com/office/powerpoint/2010/main" val="9600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21;p61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References</a:t>
            </a:r>
            <a:endParaRPr dirty="0"/>
          </a:p>
        </p:txBody>
      </p:sp>
      <p:sp>
        <p:nvSpPr>
          <p:cNvPr id="5" name="Google Shape;262;p42"/>
          <p:cNvSpPr txBox="1">
            <a:spLocks/>
          </p:cNvSpPr>
          <p:nvPr/>
        </p:nvSpPr>
        <p:spPr>
          <a:xfrm>
            <a:off x="601408" y="1594924"/>
            <a:ext cx="6284584" cy="188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u="sng" dirty="0" err="1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SummerFox</a:t>
            </a: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AI-driven market reporting engine</a:t>
            </a:r>
          </a:p>
          <a:p>
            <a:pPr marL="457200" indent="-342900"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u="sng" dirty="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Grenadier</a:t>
            </a: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L2-based anomaly detection model</a:t>
            </a:r>
          </a:p>
          <a:p>
            <a:pPr marL="457200" indent="-342900"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Follow </a:t>
            </a:r>
            <a:r>
              <a:rPr lang="en-US" sz="1800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dxFeed</a:t>
            </a: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on </a:t>
            </a:r>
            <a:r>
              <a:rPr lang="en-US" sz="1800" u="sng" dirty="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LinkedIn</a:t>
            </a: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lang="en-US" sz="1800" u="sng" dirty="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YouTube</a:t>
            </a:r>
            <a:endParaRPr lang="en-US" sz="1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indent="-342900"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Connect on LinkedIn: </a:t>
            </a: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@tonytonov</a:t>
            </a:r>
            <a:endParaRPr lang="en-US" sz="1800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indent="-342900"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Visit us in Highlight Towers!</a:t>
            </a:r>
          </a:p>
        </p:txBody>
      </p:sp>
      <p:sp>
        <p:nvSpPr>
          <p:cNvPr id="6" name="Google Shape;263;p42"/>
          <p:cNvSpPr txBox="1"/>
          <p:nvPr/>
        </p:nvSpPr>
        <p:spPr>
          <a:xfrm>
            <a:off x="1839214" y="5666133"/>
            <a:ext cx="443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Thanks!</a:t>
            </a:r>
            <a:endParaRPr sz="3000" b="0" i="0" u="none" strike="noStrike" cap="none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Google Shape;265;p42"/>
          <p:cNvSpPr txBox="1"/>
          <p:nvPr/>
        </p:nvSpPr>
        <p:spPr>
          <a:xfrm>
            <a:off x="207711" y="6364218"/>
            <a:ext cx="155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sng" strike="noStrike" cap="none" dirty="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www.dxfeed.com</a:t>
            </a:r>
            <a:endParaRPr sz="1400" b="0" i="0" u="none" strike="noStrike" cap="none" dirty="0">
              <a:solidFill>
                <a:srgbClr val="DD481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26B1B-F9F3-8C4A-FD11-A4501ECB2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7134" y="1290983"/>
            <a:ext cx="3884831" cy="437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F5408-C0F6-9737-0C07-F5F1E385CCC9}"/>
              </a:ext>
            </a:extLst>
          </p:cNvPr>
          <p:cNvSpPr txBox="1"/>
          <p:nvPr/>
        </p:nvSpPr>
        <p:spPr>
          <a:xfrm>
            <a:off x="776150" y="3176752"/>
            <a:ext cx="6564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Materials used: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Anthropic Economic Index,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https://www.anthropic.com/news/the-anthropic-economic-index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2025 AI Index Report by The Stanford Institute for Human-Centered AI,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https://hai.stanford.edu/ai-index/2025-ai-index-report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Trends by Epoch AI,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https://epoch.ai/trends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 and X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Liu, Deficiency of Large Language Models in Finance: An Empirical Examination of Hallucination, </a:t>
            </a:r>
            <a:r>
              <a:rPr lang="ru" sz="1400" u="sng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https://arxiv.org/abs/2311.15548</a:t>
            </a:r>
            <a:r>
              <a:rPr lang="en-US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J.P.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Bouchaud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Bonart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Donier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Gould, </a:t>
            </a:r>
            <a:b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Trades, Quotes and Prices: Financial Markets Under the Microscope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Cambridge University Press, 2018</a:t>
            </a:r>
            <a:endParaRPr lang="en-DE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6" name="Google Shape;106;p25"/>
          <p:cNvSpPr txBox="1">
            <a:spLocks/>
          </p:cNvSpPr>
          <p:nvPr/>
        </p:nvSpPr>
        <p:spPr>
          <a:xfrm>
            <a:off x="1303970" y="1632131"/>
            <a:ext cx="3036132" cy="179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en-US" sz="3600" dirty="0">
                <a:solidFill>
                  <a:srgbClr val="DD4814"/>
                </a:solidFill>
              </a:rPr>
              <a:t>37%</a:t>
            </a:r>
            <a:br>
              <a:rPr lang="en-US" sz="3600" dirty="0">
                <a:solidFill>
                  <a:srgbClr val="DD4814"/>
                </a:solidFill>
              </a:rPr>
            </a:br>
            <a:r>
              <a:rPr lang="en-US" dirty="0"/>
              <a:t> of conversations in “Computer &amp; Mathematical”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Antropic</a:t>
            </a:r>
            <a:r>
              <a:rPr lang="en-US" dirty="0"/>
              <a:t>)</a:t>
            </a:r>
          </a:p>
        </p:txBody>
      </p:sp>
      <p:sp>
        <p:nvSpPr>
          <p:cNvPr id="7" name="Google Shape;107;p25"/>
          <p:cNvSpPr txBox="1">
            <a:spLocks/>
          </p:cNvSpPr>
          <p:nvPr/>
        </p:nvSpPr>
        <p:spPr>
          <a:xfrm>
            <a:off x="4337054" y="1632132"/>
            <a:ext cx="3036132" cy="179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en-US" sz="3900" dirty="0">
                <a:solidFill>
                  <a:srgbClr val="DD4814"/>
                </a:solidFill>
              </a:rPr>
              <a:t>71%</a:t>
            </a:r>
            <a:endParaRPr lang="en-US" sz="3900" dirty="0"/>
          </a:p>
          <a:p>
            <a:pPr marL="0" indent="0" algn="ctr">
              <a:spcBef>
                <a:spcPts val="600"/>
              </a:spcBef>
              <a:spcAft>
                <a:spcPts val="600"/>
              </a:spcAft>
            </a:pPr>
            <a:r>
              <a:rPr lang="en-US" sz="1900" dirty="0"/>
              <a:t>adoption rate of GenAI in business functions</a:t>
            </a:r>
            <a:br>
              <a:rPr lang="en-US" sz="1900" dirty="0"/>
            </a:br>
            <a:r>
              <a:rPr lang="en-US" sz="1900" dirty="0"/>
              <a:t>(Stanford AI report 2025)</a:t>
            </a:r>
          </a:p>
        </p:txBody>
      </p:sp>
      <p:sp>
        <p:nvSpPr>
          <p:cNvPr id="8" name="Google Shape;108;p25"/>
          <p:cNvSpPr txBox="1">
            <a:spLocks/>
          </p:cNvSpPr>
          <p:nvPr/>
        </p:nvSpPr>
        <p:spPr>
          <a:xfrm>
            <a:off x="7373186" y="1632132"/>
            <a:ext cx="3036132" cy="179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en-US" sz="3900" dirty="0">
                <a:solidFill>
                  <a:srgbClr val="DD4814"/>
                </a:solidFill>
              </a:rPr>
              <a:t>2.6x/year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growth of training cost since 2016, frontier models, in $ </a:t>
            </a:r>
            <a:br>
              <a:rPr lang="en-US" dirty="0"/>
            </a:br>
            <a:r>
              <a:rPr lang="en-US" dirty="0"/>
              <a:t>(Epoch AI)</a:t>
            </a:r>
          </a:p>
        </p:txBody>
      </p:sp>
      <p:sp>
        <p:nvSpPr>
          <p:cNvPr id="9" name="Google Shape;109;p25"/>
          <p:cNvSpPr txBox="1"/>
          <p:nvPr/>
        </p:nvSpPr>
        <p:spPr>
          <a:xfrm>
            <a:off x="1303970" y="4895847"/>
            <a:ext cx="7335815" cy="14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this talk:</a:t>
            </a:r>
            <a:endParaRPr sz="18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making AI truly valuable in financial markets is difficult</a:t>
            </a:r>
            <a:endParaRPr sz="18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ru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we manage it, with practical case studies</a:t>
            </a:r>
            <a:endParaRPr sz="1800" dirty="0"/>
          </a:p>
        </p:txBody>
      </p:sp>
      <p:sp>
        <p:nvSpPr>
          <p:cNvPr id="10" name="Google Shape;110;p25"/>
          <p:cNvSpPr txBox="1">
            <a:spLocks/>
          </p:cNvSpPr>
          <p:nvPr/>
        </p:nvSpPr>
        <p:spPr>
          <a:xfrm>
            <a:off x="1303970" y="3621492"/>
            <a:ext cx="3036132" cy="127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de-DE" sz="3600" dirty="0">
                <a:solidFill>
                  <a:srgbClr val="DD4814"/>
                </a:solidFill>
              </a:rPr>
              <a:t>2023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 year of PoCs</a:t>
            </a:r>
          </a:p>
        </p:txBody>
      </p:sp>
      <p:sp>
        <p:nvSpPr>
          <p:cNvPr id="11" name="Google Shape;111;p25"/>
          <p:cNvSpPr txBox="1">
            <a:spLocks/>
          </p:cNvSpPr>
          <p:nvPr/>
        </p:nvSpPr>
        <p:spPr>
          <a:xfrm>
            <a:off x="4338578" y="3621493"/>
            <a:ext cx="3036132" cy="127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de-DE" sz="3600" dirty="0">
                <a:solidFill>
                  <a:srgbClr val="DD4814"/>
                </a:solidFill>
              </a:rPr>
              <a:t>2024</a:t>
            </a:r>
            <a:r>
              <a:rPr lang="de-DE" dirty="0"/>
              <a:t> 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year of production</a:t>
            </a:r>
          </a:p>
        </p:txBody>
      </p:sp>
      <p:sp>
        <p:nvSpPr>
          <p:cNvPr id="12" name="Google Shape;112;p25"/>
          <p:cNvSpPr txBox="1">
            <a:spLocks/>
          </p:cNvSpPr>
          <p:nvPr/>
        </p:nvSpPr>
        <p:spPr>
          <a:xfrm>
            <a:off x="7374726" y="3621492"/>
            <a:ext cx="3036132" cy="127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>
              <a:spcBef>
                <a:spcPts val="600"/>
              </a:spcBef>
            </a:pPr>
            <a:r>
              <a:rPr lang="en-US" sz="3600" dirty="0">
                <a:solidFill>
                  <a:srgbClr val="DD4814"/>
                </a:solidFill>
              </a:rPr>
              <a:t>2025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year of business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454" y="3523253"/>
            <a:ext cx="5172633" cy="292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722" y="228578"/>
            <a:ext cx="5004028" cy="302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722" y="3523253"/>
            <a:ext cx="5004028" cy="292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55" y="228578"/>
            <a:ext cx="5172633" cy="3027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5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The AI Market Analysis Challenge</a:t>
            </a:r>
            <a:endParaRPr dirty="0"/>
          </a:p>
        </p:txBody>
      </p:sp>
      <p:sp>
        <p:nvSpPr>
          <p:cNvPr id="35" name="Google Shape;126;p27"/>
          <p:cNvSpPr txBox="1">
            <a:spLocks/>
          </p:cNvSpPr>
          <p:nvPr/>
        </p:nvSpPr>
        <p:spPr>
          <a:xfrm>
            <a:off x="776150" y="1856967"/>
            <a:ext cx="4738242" cy="242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/>
            <a:r>
              <a:rPr lang="en-US" b="1" dirty="0"/>
              <a:t>Unique demands of financial markets:</a:t>
            </a:r>
            <a:br>
              <a:rPr lang="en-US" i="1" dirty="0"/>
            </a:br>
            <a:endParaRPr lang="en-US" i="1" dirty="0"/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Real-time processing requirements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Low tolerance for errors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Multiple, often conflicting data sources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Complex interdependencies between data points</a:t>
            </a:r>
          </a:p>
        </p:txBody>
      </p:sp>
      <p:sp>
        <p:nvSpPr>
          <p:cNvPr id="36" name="Google Shape;127;p27"/>
          <p:cNvSpPr txBox="1">
            <a:spLocks/>
          </p:cNvSpPr>
          <p:nvPr/>
        </p:nvSpPr>
        <p:spPr>
          <a:xfrm>
            <a:off x="6090231" y="1856966"/>
            <a:ext cx="4742610" cy="232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algn="ctr"/>
            <a:r>
              <a:rPr lang="en-US" b="1" dirty="0"/>
              <a:t>Common AI implementation pitfalls:</a:t>
            </a:r>
            <a:br>
              <a:rPr lang="en-US" b="1" dirty="0"/>
            </a:br>
            <a:endParaRPr lang="en-US" b="1" dirty="0"/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Over-reliance on black-box models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Insufficient data validation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Poor integration with existing systems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Neglecting calculation accuracy</a:t>
            </a:r>
          </a:p>
        </p:txBody>
      </p:sp>
      <p:pic>
        <p:nvPicPr>
          <p:cNvPr id="37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900" y="4177623"/>
            <a:ext cx="10437950" cy="2026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BC47C7-131E-A0B7-79EA-C1CEFA63E537}"/>
              </a:ext>
            </a:extLst>
          </p:cNvPr>
          <p:cNvCxnSpPr>
            <a:cxnSpLocks/>
          </p:cNvCxnSpPr>
          <p:nvPr/>
        </p:nvCxnSpPr>
        <p:spPr>
          <a:xfrm>
            <a:off x="5848350" y="5854700"/>
            <a:ext cx="9017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752FCC-335F-3C33-CF2F-25E07BFDC6BE}"/>
              </a:ext>
            </a:extLst>
          </p:cNvPr>
          <p:cNvSpPr txBox="1"/>
          <p:nvPr/>
        </p:nvSpPr>
        <p:spPr>
          <a:xfrm>
            <a:off x="6750050" y="547558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258,413</a:t>
            </a:r>
            <a:endParaRPr lang="en-DE" sz="240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776150" y="597900"/>
            <a:ext cx="87834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The AI Market Analysis Challenge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770492" y="1686500"/>
            <a:ext cx="5232945" cy="4253059"/>
            <a:chOff x="776150" y="1623126"/>
            <a:chExt cx="4111676" cy="3382769"/>
          </a:xfrm>
        </p:grpSpPr>
        <p:pic>
          <p:nvPicPr>
            <p:cNvPr id="18" name="Google Shape;13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150" y="1623126"/>
              <a:ext cx="4111676" cy="1293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3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150" y="2994495"/>
              <a:ext cx="4111676" cy="201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1;p28"/>
            <p:cNvSpPr txBox="1"/>
            <p:nvPr/>
          </p:nvSpPr>
          <p:spPr>
            <a:xfrm>
              <a:off x="3861575" y="2175995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❌</a:t>
              </a:r>
              <a:endParaRPr dirty="0"/>
            </a:p>
          </p:txBody>
        </p:sp>
        <p:sp>
          <p:nvSpPr>
            <p:cNvPr id="24" name="Google Shape;142;p28"/>
            <p:cNvSpPr txBox="1"/>
            <p:nvPr/>
          </p:nvSpPr>
          <p:spPr>
            <a:xfrm>
              <a:off x="3861575" y="2676045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❌</a:t>
              </a:r>
              <a:endParaRPr dirty="0"/>
            </a:p>
          </p:txBody>
        </p:sp>
        <p:sp>
          <p:nvSpPr>
            <p:cNvPr id="25" name="Google Shape;143;p28"/>
            <p:cNvSpPr txBox="1"/>
            <p:nvPr/>
          </p:nvSpPr>
          <p:spPr>
            <a:xfrm>
              <a:off x="3861575" y="3750695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❌</a:t>
              </a:r>
              <a:endParaRPr/>
            </a:p>
          </p:txBody>
        </p:sp>
        <p:sp>
          <p:nvSpPr>
            <p:cNvPr id="26" name="Google Shape;144;p28"/>
            <p:cNvSpPr txBox="1"/>
            <p:nvPr/>
          </p:nvSpPr>
          <p:spPr>
            <a:xfrm>
              <a:off x="3861575" y="4553720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✅</a:t>
              </a:r>
              <a:endParaRPr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88565" y="1686500"/>
            <a:ext cx="5635135" cy="4253059"/>
            <a:chOff x="5210025" y="1888089"/>
            <a:chExt cx="4249550" cy="3117806"/>
          </a:xfrm>
        </p:grpSpPr>
        <p:pic>
          <p:nvPicPr>
            <p:cNvPr id="19" name="Google Shape;13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10025" y="1888089"/>
              <a:ext cx="4249550" cy="3117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9;p28"/>
            <p:cNvSpPr txBox="1"/>
            <p:nvPr/>
          </p:nvSpPr>
          <p:spPr>
            <a:xfrm>
              <a:off x="8814400" y="2951445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✅</a:t>
              </a:r>
              <a:endParaRPr dirty="0"/>
            </a:p>
          </p:txBody>
        </p:sp>
        <p:sp>
          <p:nvSpPr>
            <p:cNvPr id="22" name="Google Shape;140;p28"/>
            <p:cNvSpPr txBox="1"/>
            <p:nvPr/>
          </p:nvSpPr>
          <p:spPr>
            <a:xfrm>
              <a:off x="8814400" y="4553720"/>
              <a:ext cx="4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✅</a:t>
              </a:r>
              <a:endParaRPr dirty="0"/>
            </a:p>
          </p:txBody>
        </p:sp>
        <p:pic>
          <p:nvPicPr>
            <p:cNvPr id="27" name="Google Shape;14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06450" y="2111195"/>
              <a:ext cx="1001355" cy="236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146;p28"/>
          <p:cNvSpPr txBox="1"/>
          <p:nvPr/>
        </p:nvSpPr>
        <p:spPr>
          <a:xfrm>
            <a:off x="1558212" y="6207970"/>
            <a:ext cx="101429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also: Haoqiang Kang and Xiao-Yang Liu, Deficiency of Large Language Models in Finance: An Empirical Examination of Hallucination, </a:t>
            </a:r>
            <a:r>
              <a:rPr lang="ru" sz="1000" u="sng" dirty="0">
                <a:solidFill>
                  <a:schemeClr val="hlin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https://arxiv.org/abs/2311.15548</a:t>
            </a:r>
            <a:endParaRPr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LLM inference provided by Hyperbolic </a:t>
            </a:r>
            <a:endParaRPr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1: MCP</a:t>
            </a:r>
            <a:endParaRPr dirty="0"/>
          </a:p>
        </p:txBody>
      </p:sp>
      <p:sp>
        <p:nvSpPr>
          <p:cNvPr id="20" name="Google Shape;152;p29"/>
          <p:cNvSpPr txBox="1">
            <a:spLocks/>
          </p:cNvSpPr>
          <p:nvPr/>
        </p:nvSpPr>
        <p:spPr>
          <a:xfrm>
            <a:off x="776150" y="1602567"/>
            <a:ext cx="4682258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600"/>
              </a:spcBef>
              <a:buSzPts val="1100"/>
              <a:buFont typeface="Arial"/>
              <a:buNone/>
            </a:pPr>
            <a:r>
              <a:rPr lang="en-US" dirty="0"/>
              <a:t>Model Context Protocol (MCP):</a:t>
            </a:r>
          </a:p>
          <a:p>
            <a:pPr marL="0" indent="0">
              <a:spcBef>
                <a:spcPts val="600"/>
              </a:spcBef>
            </a:pPr>
            <a:r>
              <a:rPr lang="en-US" dirty="0"/>
              <a:t>An open standard developed by Anthropic to enable AI models, particularly LLMs, to securely and efficiently access and interact with external data sources and tools.</a:t>
            </a:r>
          </a:p>
          <a:p>
            <a:pPr marL="0" indent="0">
              <a:spcBef>
                <a:spcPts val="600"/>
              </a:spcBef>
            </a:pPr>
            <a:r>
              <a:rPr lang="en-US" dirty="0"/>
              <a:t>Benefits: </a:t>
            </a:r>
          </a:p>
          <a:p>
            <a:pPr indent="-317500">
              <a:spcBef>
                <a:spcPts val="600"/>
              </a:spcBef>
              <a:buSzPts val="1400"/>
              <a:buFont typeface="Tahoma"/>
              <a:buChar char="●"/>
            </a:pPr>
            <a:r>
              <a:rPr lang="en-US" dirty="0"/>
              <a:t>real-time data access, 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reduced integration complexity, </a:t>
            </a:r>
          </a:p>
          <a:p>
            <a:pPr indent="-317500">
              <a:buSzPts val="1400"/>
              <a:buFont typeface="Tahoma"/>
              <a:buChar char="●"/>
            </a:pPr>
            <a:r>
              <a:rPr lang="en-US" dirty="0"/>
              <a:t>enhanced security and compliance.</a:t>
            </a:r>
          </a:p>
          <a:p>
            <a:pPr marL="0" indent="0">
              <a:spcBef>
                <a:spcPts val="600"/>
              </a:spcBef>
            </a:pPr>
            <a:r>
              <a:rPr lang="en-US" dirty="0"/>
              <a:t>“...like a USB-C port for AI applications”.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https://modelcontextprotocol.io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0EA56-59CB-08B1-DEFC-6DE95B9D0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727" y="2122943"/>
            <a:ext cx="6464149" cy="288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7F1879-E694-D8CA-6123-C8CFD5B6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75" y="1783845"/>
            <a:ext cx="8414297" cy="4233609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2: Tool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5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D874A-3806-05A1-AA8E-271544EA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64" y="1783844"/>
            <a:ext cx="8414307" cy="4233614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2: Tool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52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E53E8-2B3D-E2D6-3E57-660587E8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63" y="1783844"/>
            <a:ext cx="8414307" cy="4233614"/>
          </a:xfrm>
          <a:prstGeom prst="rect">
            <a:avLst/>
          </a:prstGeom>
        </p:spPr>
      </p:pic>
      <p:sp>
        <p:nvSpPr>
          <p:cNvPr id="621" name="Google Shape;62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Our Approach, pt. 2: Tool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6285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Theme">
  <a:themeElements>
    <a:clrScheme name="Office">
      <a:dk1>
        <a:srgbClr val="131419"/>
      </a:dk1>
      <a:lt1>
        <a:srgbClr val="F5F7F6"/>
      </a:lt1>
      <a:dk2>
        <a:srgbClr val="000000"/>
      </a:dk2>
      <a:lt2>
        <a:srgbClr val="FFFFFF"/>
      </a:lt2>
      <a:accent1>
        <a:srgbClr val="F4511E"/>
      </a:accent1>
      <a:accent2>
        <a:srgbClr val="394755"/>
      </a:accent2>
      <a:accent3>
        <a:srgbClr val="626F7A"/>
      </a:accent3>
      <a:accent4>
        <a:srgbClr val="8B97A0"/>
      </a:accent4>
      <a:accent5>
        <a:srgbClr val="B3BEC6"/>
      </a:accent5>
      <a:accent6>
        <a:srgbClr val="DCE6EB"/>
      </a:accent6>
      <a:hlink>
        <a:srgbClr val="F4511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839</Words>
  <Application>Microsoft Office PowerPoint</Application>
  <PresentationFormat>Widescreen</PresentationFormat>
  <Paragraphs>131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Noto Sans Symbols</vt:lpstr>
      <vt:lpstr>Tahoma</vt:lpstr>
      <vt:lpstr>Verdana</vt:lpstr>
      <vt:lpstr>Black Theme</vt:lpstr>
      <vt:lpstr>PowerPoint Presentation</vt:lpstr>
      <vt:lpstr>Introduction</vt:lpstr>
      <vt:lpstr>PowerPoint Presentation</vt:lpstr>
      <vt:lpstr>The AI Market Analysis Challenge</vt:lpstr>
      <vt:lpstr>The AI Market Analysis Challenge</vt:lpstr>
      <vt:lpstr>Our Approach, pt. 1: MCP</vt:lpstr>
      <vt:lpstr>Our Approach, pt. 2: Tool Use</vt:lpstr>
      <vt:lpstr>Our Approach, pt. 2: Tool Use</vt:lpstr>
      <vt:lpstr>Our Approach, pt. 2: Tool Use</vt:lpstr>
      <vt:lpstr>Our Approach, pt. 2: Tool Use</vt:lpstr>
      <vt:lpstr>Our Approach, pt. 2: Tool Use</vt:lpstr>
      <vt:lpstr>dxFeed SummerFox in Action</vt:lpstr>
      <vt:lpstr>Our Approach, pt. 3: Implementation</vt:lpstr>
      <vt:lpstr>Our Approach, pt. 3: Evals</vt:lpstr>
      <vt:lpstr>Our Approach, pt. 4: In-house Models</vt:lpstr>
      <vt:lpstr>Our Approach, pt. 4: In-house Models</vt:lpstr>
      <vt:lpstr>dxFeed Grenadier in Action</vt:lpstr>
      <vt:lpstr>Key Takeaways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Olga Usmanova</dc:creator>
  <cp:lastModifiedBy>Anton Antonov</cp:lastModifiedBy>
  <cp:revision>26</cp:revision>
  <dcterms:modified xsi:type="dcterms:W3CDTF">2025-05-12T20:25:20Z</dcterms:modified>
</cp:coreProperties>
</file>